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66"/>
  </p:notesMasterIdLst>
  <p:sldIdLst>
    <p:sldId id="256" r:id="rId2"/>
    <p:sldId id="257" r:id="rId3"/>
    <p:sldId id="258" r:id="rId4"/>
    <p:sldId id="804" r:id="rId5"/>
    <p:sldId id="805" r:id="rId6"/>
    <p:sldId id="901" r:id="rId7"/>
    <p:sldId id="806" r:id="rId8"/>
    <p:sldId id="807" r:id="rId9"/>
    <p:sldId id="808" r:id="rId10"/>
    <p:sldId id="809" r:id="rId11"/>
    <p:sldId id="810" r:id="rId12"/>
    <p:sldId id="811" r:id="rId13"/>
    <p:sldId id="902" r:id="rId14"/>
    <p:sldId id="903" r:id="rId15"/>
    <p:sldId id="904" r:id="rId16"/>
    <p:sldId id="905" r:id="rId17"/>
    <p:sldId id="914" r:id="rId18"/>
    <p:sldId id="906" r:id="rId19"/>
    <p:sldId id="915" r:id="rId20"/>
    <p:sldId id="907" r:id="rId21"/>
    <p:sldId id="908" r:id="rId22"/>
    <p:sldId id="916" r:id="rId23"/>
    <p:sldId id="909" r:id="rId24"/>
    <p:sldId id="910" r:id="rId25"/>
    <p:sldId id="911" r:id="rId26"/>
    <p:sldId id="912" r:id="rId27"/>
    <p:sldId id="913" r:id="rId28"/>
    <p:sldId id="917" r:id="rId29"/>
    <p:sldId id="896" r:id="rId30"/>
    <p:sldId id="812" r:id="rId31"/>
    <p:sldId id="813" r:id="rId32"/>
    <p:sldId id="814" r:id="rId33"/>
    <p:sldId id="815" r:id="rId34"/>
    <p:sldId id="817" r:id="rId35"/>
    <p:sldId id="818" r:id="rId36"/>
    <p:sldId id="819" r:id="rId37"/>
    <p:sldId id="821" r:id="rId38"/>
    <p:sldId id="822" r:id="rId39"/>
    <p:sldId id="823" r:id="rId40"/>
    <p:sldId id="824" r:id="rId41"/>
    <p:sldId id="825" r:id="rId42"/>
    <p:sldId id="826" r:id="rId43"/>
    <p:sldId id="827" r:id="rId44"/>
    <p:sldId id="828" r:id="rId45"/>
    <p:sldId id="829" r:id="rId46"/>
    <p:sldId id="830" r:id="rId47"/>
    <p:sldId id="831" r:id="rId48"/>
    <p:sldId id="260" r:id="rId49"/>
    <p:sldId id="832" r:id="rId50"/>
    <p:sldId id="918" r:id="rId51"/>
    <p:sldId id="262" r:id="rId52"/>
    <p:sldId id="833" r:id="rId53"/>
    <p:sldId id="885" r:id="rId54"/>
    <p:sldId id="888" r:id="rId55"/>
    <p:sldId id="890" r:id="rId56"/>
    <p:sldId id="889" r:id="rId57"/>
    <p:sldId id="892" r:id="rId58"/>
    <p:sldId id="893" r:id="rId59"/>
    <p:sldId id="895" r:id="rId60"/>
    <p:sldId id="898" r:id="rId61"/>
    <p:sldId id="277" r:id="rId62"/>
    <p:sldId id="897" r:id="rId63"/>
    <p:sldId id="900" r:id="rId64"/>
    <p:sldId id="899" r:id="rId65"/>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8162" autoAdjust="0"/>
  </p:normalViewPr>
  <p:slideViewPr>
    <p:cSldViewPr snapToGrid="0" snapToObjects="1">
      <p:cViewPr varScale="1">
        <p:scale>
          <a:sx n="122" d="100"/>
          <a:sy n="122" d="100"/>
        </p:scale>
        <p:origin x="2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t>2020/9/21</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a:t>
            </a:fld>
            <a:endParaRPr kumimoji="1" lang="zh-CN" altLang="en-US"/>
          </a:p>
        </p:txBody>
      </p:sp>
    </p:spTree>
    <p:extLst>
      <p:ext uri="{BB962C8B-B14F-4D97-AF65-F5344CB8AC3E}">
        <p14:creationId xmlns:p14="http://schemas.microsoft.com/office/powerpoint/2010/main" val="334298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a:t>
            </a:fld>
            <a:endParaRPr kumimoji="1" lang="zh-CN" altLang="en-US"/>
          </a:p>
        </p:txBody>
      </p:sp>
    </p:spTree>
    <p:extLst>
      <p:ext uri="{BB962C8B-B14F-4D97-AF65-F5344CB8AC3E}">
        <p14:creationId xmlns:p14="http://schemas.microsoft.com/office/powerpoint/2010/main" val="149920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a:t>
            </a:fld>
            <a:endParaRPr kumimoji="1" lang="zh-CN" altLang="en-US"/>
          </a:p>
        </p:txBody>
      </p:sp>
    </p:spTree>
    <p:extLst>
      <p:ext uri="{BB962C8B-B14F-4D97-AF65-F5344CB8AC3E}">
        <p14:creationId xmlns:p14="http://schemas.microsoft.com/office/powerpoint/2010/main" val="213308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14</a:t>
            </a:fld>
            <a:endParaRPr kumimoji="1" lang="zh-CN" altLang="en-US"/>
          </a:p>
        </p:txBody>
      </p:sp>
    </p:spTree>
    <p:extLst>
      <p:ext uri="{BB962C8B-B14F-4D97-AF65-F5344CB8AC3E}">
        <p14:creationId xmlns:p14="http://schemas.microsoft.com/office/powerpoint/2010/main" val="242176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15</a:t>
            </a:fld>
            <a:endParaRPr kumimoji="1" lang="zh-CN" altLang="en-US"/>
          </a:p>
        </p:txBody>
      </p:sp>
    </p:spTree>
    <p:extLst>
      <p:ext uri="{BB962C8B-B14F-4D97-AF65-F5344CB8AC3E}">
        <p14:creationId xmlns:p14="http://schemas.microsoft.com/office/powerpoint/2010/main" val="1297048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16</a:t>
            </a:fld>
            <a:endParaRPr kumimoji="1" lang="zh-CN" altLang="en-US"/>
          </a:p>
        </p:txBody>
      </p:sp>
    </p:spTree>
    <p:extLst>
      <p:ext uri="{BB962C8B-B14F-4D97-AF65-F5344CB8AC3E}">
        <p14:creationId xmlns:p14="http://schemas.microsoft.com/office/powerpoint/2010/main" val="14880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17</a:t>
            </a:fld>
            <a:endParaRPr kumimoji="1" lang="zh-CN" altLang="en-US"/>
          </a:p>
        </p:txBody>
      </p:sp>
    </p:spTree>
    <p:extLst>
      <p:ext uri="{BB962C8B-B14F-4D97-AF65-F5344CB8AC3E}">
        <p14:creationId xmlns:p14="http://schemas.microsoft.com/office/powerpoint/2010/main" val="320496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18</a:t>
            </a:fld>
            <a:endParaRPr kumimoji="1" lang="zh-CN" altLang="en-US"/>
          </a:p>
        </p:txBody>
      </p:sp>
    </p:spTree>
    <p:extLst>
      <p:ext uri="{BB962C8B-B14F-4D97-AF65-F5344CB8AC3E}">
        <p14:creationId xmlns:p14="http://schemas.microsoft.com/office/powerpoint/2010/main" val="4096629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19</a:t>
            </a:fld>
            <a:endParaRPr kumimoji="1" lang="zh-CN" altLang="en-US"/>
          </a:p>
        </p:txBody>
      </p:sp>
    </p:spTree>
    <p:extLst>
      <p:ext uri="{BB962C8B-B14F-4D97-AF65-F5344CB8AC3E}">
        <p14:creationId xmlns:p14="http://schemas.microsoft.com/office/powerpoint/2010/main" val="144637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20</a:t>
            </a:fld>
            <a:endParaRPr kumimoji="1" lang="zh-CN" altLang="en-US"/>
          </a:p>
        </p:txBody>
      </p:sp>
    </p:spTree>
    <p:extLst>
      <p:ext uri="{BB962C8B-B14F-4D97-AF65-F5344CB8AC3E}">
        <p14:creationId xmlns:p14="http://schemas.microsoft.com/office/powerpoint/2010/main" val="403868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21</a:t>
            </a:fld>
            <a:endParaRPr kumimoji="1" lang="zh-CN" altLang="en-US"/>
          </a:p>
        </p:txBody>
      </p:sp>
    </p:spTree>
    <p:extLst>
      <p:ext uri="{BB962C8B-B14F-4D97-AF65-F5344CB8AC3E}">
        <p14:creationId xmlns:p14="http://schemas.microsoft.com/office/powerpoint/2010/main" val="2466448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a:t>
            </a:fld>
            <a:endParaRPr kumimoji="1" lang="zh-CN" altLang="en-US"/>
          </a:p>
        </p:txBody>
      </p:sp>
    </p:spTree>
    <p:extLst>
      <p:ext uri="{BB962C8B-B14F-4D97-AF65-F5344CB8AC3E}">
        <p14:creationId xmlns:p14="http://schemas.microsoft.com/office/powerpoint/2010/main" val="132614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22</a:t>
            </a:fld>
            <a:endParaRPr kumimoji="1" lang="zh-CN" altLang="en-US"/>
          </a:p>
        </p:txBody>
      </p:sp>
    </p:spTree>
    <p:extLst>
      <p:ext uri="{BB962C8B-B14F-4D97-AF65-F5344CB8AC3E}">
        <p14:creationId xmlns:p14="http://schemas.microsoft.com/office/powerpoint/2010/main" val="1288543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23</a:t>
            </a:fld>
            <a:endParaRPr kumimoji="1" lang="zh-CN" altLang="en-US"/>
          </a:p>
        </p:txBody>
      </p:sp>
    </p:spTree>
    <p:extLst>
      <p:ext uri="{BB962C8B-B14F-4D97-AF65-F5344CB8AC3E}">
        <p14:creationId xmlns:p14="http://schemas.microsoft.com/office/powerpoint/2010/main" val="733647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24</a:t>
            </a:fld>
            <a:endParaRPr kumimoji="1" lang="zh-CN" altLang="en-US"/>
          </a:p>
        </p:txBody>
      </p:sp>
    </p:spTree>
    <p:extLst>
      <p:ext uri="{BB962C8B-B14F-4D97-AF65-F5344CB8AC3E}">
        <p14:creationId xmlns:p14="http://schemas.microsoft.com/office/powerpoint/2010/main" val="2882817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25</a:t>
            </a:fld>
            <a:endParaRPr kumimoji="1" lang="zh-CN" altLang="en-US"/>
          </a:p>
        </p:txBody>
      </p:sp>
    </p:spTree>
    <p:extLst>
      <p:ext uri="{BB962C8B-B14F-4D97-AF65-F5344CB8AC3E}">
        <p14:creationId xmlns:p14="http://schemas.microsoft.com/office/powerpoint/2010/main" val="3650501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26</a:t>
            </a:fld>
            <a:endParaRPr kumimoji="1" lang="zh-CN" altLang="en-US"/>
          </a:p>
        </p:txBody>
      </p:sp>
    </p:spTree>
    <p:extLst>
      <p:ext uri="{BB962C8B-B14F-4D97-AF65-F5344CB8AC3E}">
        <p14:creationId xmlns:p14="http://schemas.microsoft.com/office/powerpoint/2010/main" val="3845188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27</a:t>
            </a:fld>
            <a:endParaRPr kumimoji="1" lang="zh-CN" altLang="en-US"/>
          </a:p>
        </p:txBody>
      </p:sp>
    </p:spTree>
    <p:extLst>
      <p:ext uri="{BB962C8B-B14F-4D97-AF65-F5344CB8AC3E}">
        <p14:creationId xmlns:p14="http://schemas.microsoft.com/office/powerpoint/2010/main" val="2141389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28</a:t>
            </a:fld>
            <a:endParaRPr kumimoji="1" lang="zh-CN" altLang="en-US"/>
          </a:p>
        </p:txBody>
      </p:sp>
    </p:spTree>
    <p:extLst>
      <p:ext uri="{BB962C8B-B14F-4D97-AF65-F5344CB8AC3E}">
        <p14:creationId xmlns:p14="http://schemas.microsoft.com/office/powerpoint/2010/main" val="891776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30</a:t>
            </a:fld>
            <a:endParaRPr kumimoji="1" lang="zh-CN" altLang="en-US"/>
          </a:p>
        </p:txBody>
      </p:sp>
    </p:spTree>
    <p:extLst>
      <p:ext uri="{BB962C8B-B14F-4D97-AF65-F5344CB8AC3E}">
        <p14:creationId xmlns:p14="http://schemas.microsoft.com/office/powerpoint/2010/main" val="3685234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31</a:t>
            </a:fld>
            <a:endParaRPr kumimoji="1" lang="zh-CN" altLang="en-US"/>
          </a:p>
        </p:txBody>
      </p:sp>
    </p:spTree>
    <p:extLst>
      <p:ext uri="{BB962C8B-B14F-4D97-AF65-F5344CB8AC3E}">
        <p14:creationId xmlns:p14="http://schemas.microsoft.com/office/powerpoint/2010/main" val="422404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32</a:t>
            </a:fld>
            <a:endParaRPr kumimoji="1" lang="zh-CN" altLang="en-US"/>
          </a:p>
        </p:txBody>
      </p:sp>
    </p:spTree>
    <p:extLst>
      <p:ext uri="{BB962C8B-B14F-4D97-AF65-F5344CB8AC3E}">
        <p14:creationId xmlns:p14="http://schemas.microsoft.com/office/powerpoint/2010/main" val="53501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a:t>
            </a:fld>
            <a:endParaRPr kumimoji="1" lang="zh-CN" altLang="en-US"/>
          </a:p>
        </p:txBody>
      </p:sp>
    </p:spTree>
    <p:extLst>
      <p:ext uri="{BB962C8B-B14F-4D97-AF65-F5344CB8AC3E}">
        <p14:creationId xmlns:p14="http://schemas.microsoft.com/office/powerpoint/2010/main" val="2792947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33</a:t>
            </a:fld>
            <a:endParaRPr kumimoji="1" lang="zh-CN" altLang="en-US"/>
          </a:p>
        </p:txBody>
      </p:sp>
    </p:spTree>
    <p:extLst>
      <p:ext uri="{BB962C8B-B14F-4D97-AF65-F5344CB8AC3E}">
        <p14:creationId xmlns:p14="http://schemas.microsoft.com/office/powerpoint/2010/main" val="2095109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34</a:t>
            </a:fld>
            <a:endParaRPr kumimoji="1" lang="zh-CN" altLang="en-US"/>
          </a:p>
        </p:txBody>
      </p:sp>
    </p:spTree>
    <p:extLst>
      <p:ext uri="{BB962C8B-B14F-4D97-AF65-F5344CB8AC3E}">
        <p14:creationId xmlns:p14="http://schemas.microsoft.com/office/powerpoint/2010/main" val="2718532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35</a:t>
            </a:fld>
            <a:endParaRPr kumimoji="1" lang="zh-CN" altLang="en-US"/>
          </a:p>
        </p:txBody>
      </p:sp>
    </p:spTree>
    <p:extLst>
      <p:ext uri="{BB962C8B-B14F-4D97-AF65-F5344CB8AC3E}">
        <p14:creationId xmlns:p14="http://schemas.microsoft.com/office/powerpoint/2010/main" val="3274415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36</a:t>
            </a:fld>
            <a:endParaRPr kumimoji="1" lang="zh-CN" altLang="en-US"/>
          </a:p>
        </p:txBody>
      </p:sp>
    </p:spTree>
    <p:extLst>
      <p:ext uri="{BB962C8B-B14F-4D97-AF65-F5344CB8AC3E}">
        <p14:creationId xmlns:p14="http://schemas.microsoft.com/office/powerpoint/2010/main" val="1749013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37</a:t>
            </a:fld>
            <a:endParaRPr kumimoji="1" lang="zh-CN" altLang="en-US"/>
          </a:p>
        </p:txBody>
      </p:sp>
    </p:spTree>
    <p:extLst>
      <p:ext uri="{BB962C8B-B14F-4D97-AF65-F5344CB8AC3E}">
        <p14:creationId xmlns:p14="http://schemas.microsoft.com/office/powerpoint/2010/main" val="2622729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38</a:t>
            </a:fld>
            <a:endParaRPr kumimoji="1" lang="zh-CN" altLang="en-US"/>
          </a:p>
        </p:txBody>
      </p:sp>
    </p:spTree>
    <p:extLst>
      <p:ext uri="{BB962C8B-B14F-4D97-AF65-F5344CB8AC3E}">
        <p14:creationId xmlns:p14="http://schemas.microsoft.com/office/powerpoint/2010/main" val="3513560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39</a:t>
            </a:fld>
            <a:endParaRPr kumimoji="1" lang="zh-CN" altLang="en-US"/>
          </a:p>
        </p:txBody>
      </p:sp>
    </p:spTree>
    <p:extLst>
      <p:ext uri="{BB962C8B-B14F-4D97-AF65-F5344CB8AC3E}">
        <p14:creationId xmlns:p14="http://schemas.microsoft.com/office/powerpoint/2010/main" val="3736730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40</a:t>
            </a:fld>
            <a:endParaRPr kumimoji="1" lang="zh-CN" altLang="en-US"/>
          </a:p>
        </p:txBody>
      </p:sp>
    </p:spTree>
    <p:extLst>
      <p:ext uri="{BB962C8B-B14F-4D97-AF65-F5344CB8AC3E}">
        <p14:creationId xmlns:p14="http://schemas.microsoft.com/office/powerpoint/2010/main" val="3200108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41</a:t>
            </a:fld>
            <a:endParaRPr kumimoji="1" lang="zh-CN" altLang="en-US"/>
          </a:p>
        </p:txBody>
      </p:sp>
    </p:spTree>
    <p:extLst>
      <p:ext uri="{BB962C8B-B14F-4D97-AF65-F5344CB8AC3E}">
        <p14:creationId xmlns:p14="http://schemas.microsoft.com/office/powerpoint/2010/main" val="505774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42</a:t>
            </a:fld>
            <a:endParaRPr kumimoji="1" lang="zh-CN" altLang="en-US"/>
          </a:p>
        </p:txBody>
      </p:sp>
    </p:spTree>
    <p:extLst>
      <p:ext uri="{BB962C8B-B14F-4D97-AF65-F5344CB8AC3E}">
        <p14:creationId xmlns:p14="http://schemas.microsoft.com/office/powerpoint/2010/main" val="66800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a:t>
            </a:fld>
            <a:endParaRPr kumimoji="1" lang="zh-CN" altLang="en-US"/>
          </a:p>
        </p:txBody>
      </p:sp>
    </p:spTree>
    <p:extLst>
      <p:ext uri="{BB962C8B-B14F-4D97-AF65-F5344CB8AC3E}">
        <p14:creationId xmlns:p14="http://schemas.microsoft.com/office/powerpoint/2010/main" val="1627421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43</a:t>
            </a:fld>
            <a:endParaRPr kumimoji="1" lang="zh-CN" altLang="en-US"/>
          </a:p>
        </p:txBody>
      </p:sp>
    </p:spTree>
    <p:extLst>
      <p:ext uri="{BB962C8B-B14F-4D97-AF65-F5344CB8AC3E}">
        <p14:creationId xmlns:p14="http://schemas.microsoft.com/office/powerpoint/2010/main" val="3621700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44</a:t>
            </a:fld>
            <a:endParaRPr kumimoji="1" lang="zh-CN" altLang="en-US"/>
          </a:p>
        </p:txBody>
      </p:sp>
    </p:spTree>
    <p:extLst>
      <p:ext uri="{BB962C8B-B14F-4D97-AF65-F5344CB8AC3E}">
        <p14:creationId xmlns:p14="http://schemas.microsoft.com/office/powerpoint/2010/main" val="4194719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45</a:t>
            </a:fld>
            <a:endParaRPr kumimoji="1" lang="zh-CN" altLang="en-US"/>
          </a:p>
        </p:txBody>
      </p:sp>
    </p:spTree>
    <p:extLst>
      <p:ext uri="{BB962C8B-B14F-4D97-AF65-F5344CB8AC3E}">
        <p14:creationId xmlns:p14="http://schemas.microsoft.com/office/powerpoint/2010/main" val="1944397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46</a:t>
            </a:fld>
            <a:endParaRPr kumimoji="1" lang="zh-CN" altLang="en-US"/>
          </a:p>
        </p:txBody>
      </p:sp>
    </p:spTree>
    <p:extLst>
      <p:ext uri="{BB962C8B-B14F-4D97-AF65-F5344CB8AC3E}">
        <p14:creationId xmlns:p14="http://schemas.microsoft.com/office/powerpoint/2010/main" val="2733612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47</a:t>
            </a:fld>
            <a:endParaRPr kumimoji="1" lang="zh-CN" altLang="en-US"/>
          </a:p>
        </p:txBody>
      </p:sp>
    </p:spTree>
    <p:extLst>
      <p:ext uri="{BB962C8B-B14F-4D97-AF65-F5344CB8AC3E}">
        <p14:creationId xmlns:p14="http://schemas.microsoft.com/office/powerpoint/2010/main" val="2868440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53</a:t>
            </a:fld>
            <a:endParaRPr kumimoji="1" lang="zh-CN" altLang="en-US"/>
          </a:p>
        </p:txBody>
      </p:sp>
    </p:spTree>
    <p:extLst>
      <p:ext uri="{BB962C8B-B14F-4D97-AF65-F5344CB8AC3E}">
        <p14:creationId xmlns:p14="http://schemas.microsoft.com/office/powerpoint/2010/main" val="1256385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54</a:t>
            </a:fld>
            <a:endParaRPr kumimoji="1" lang="zh-CN" altLang="en-US"/>
          </a:p>
        </p:txBody>
      </p:sp>
    </p:spTree>
    <p:extLst>
      <p:ext uri="{BB962C8B-B14F-4D97-AF65-F5344CB8AC3E}">
        <p14:creationId xmlns:p14="http://schemas.microsoft.com/office/powerpoint/2010/main" val="284792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55</a:t>
            </a:fld>
            <a:endParaRPr kumimoji="1" lang="zh-CN" altLang="en-US"/>
          </a:p>
        </p:txBody>
      </p:sp>
    </p:spTree>
    <p:extLst>
      <p:ext uri="{BB962C8B-B14F-4D97-AF65-F5344CB8AC3E}">
        <p14:creationId xmlns:p14="http://schemas.microsoft.com/office/powerpoint/2010/main" val="1641368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56</a:t>
            </a:fld>
            <a:endParaRPr kumimoji="1" lang="zh-CN" altLang="en-US"/>
          </a:p>
        </p:txBody>
      </p:sp>
    </p:spTree>
    <p:extLst>
      <p:ext uri="{BB962C8B-B14F-4D97-AF65-F5344CB8AC3E}">
        <p14:creationId xmlns:p14="http://schemas.microsoft.com/office/powerpoint/2010/main" val="2665204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57</a:t>
            </a:fld>
            <a:endParaRPr kumimoji="1" lang="zh-CN" altLang="en-US"/>
          </a:p>
        </p:txBody>
      </p:sp>
    </p:spTree>
    <p:extLst>
      <p:ext uri="{BB962C8B-B14F-4D97-AF65-F5344CB8AC3E}">
        <p14:creationId xmlns:p14="http://schemas.microsoft.com/office/powerpoint/2010/main" val="31261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a:t>
            </a:fld>
            <a:endParaRPr kumimoji="1" lang="zh-CN" altLang="en-US"/>
          </a:p>
        </p:txBody>
      </p:sp>
    </p:spTree>
    <p:extLst>
      <p:ext uri="{BB962C8B-B14F-4D97-AF65-F5344CB8AC3E}">
        <p14:creationId xmlns:p14="http://schemas.microsoft.com/office/powerpoint/2010/main" val="105359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58</a:t>
            </a:fld>
            <a:endParaRPr kumimoji="1" lang="zh-CN" altLang="en-US"/>
          </a:p>
        </p:txBody>
      </p:sp>
    </p:spTree>
    <p:extLst>
      <p:ext uri="{BB962C8B-B14F-4D97-AF65-F5344CB8AC3E}">
        <p14:creationId xmlns:p14="http://schemas.microsoft.com/office/powerpoint/2010/main" val="3598466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59</a:t>
            </a:fld>
            <a:endParaRPr kumimoji="1" lang="zh-CN" altLang="en-US"/>
          </a:p>
        </p:txBody>
      </p:sp>
    </p:spTree>
    <p:extLst>
      <p:ext uri="{BB962C8B-B14F-4D97-AF65-F5344CB8AC3E}">
        <p14:creationId xmlns:p14="http://schemas.microsoft.com/office/powerpoint/2010/main" val="3549962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60</a:t>
            </a:fld>
            <a:endParaRPr kumimoji="1" lang="zh-CN" altLang="en-US"/>
          </a:p>
        </p:txBody>
      </p:sp>
    </p:spTree>
    <p:extLst>
      <p:ext uri="{BB962C8B-B14F-4D97-AF65-F5344CB8AC3E}">
        <p14:creationId xmlns:p14="http://schemas.microsoft.com/office/powerpoint/2010/main" val="1582905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pPr>
              <a:defRPr/>
            </a:pPr>
            <a:endParaRPr lang="zh-CN" altLang="en-US"/>
          </a:p>
        </p:txBody>
      </p:sp>
      <p:sp>
        <p:nvSpPr>
          <p:cNvPr id="5" name="日期占位符 4"/>
          <p:cNvSpPr>
            <a:spLocks noGrp="1"/>
          </p:cNvSpPr>
          <p:nvPr>
            <p:ph type="dt" idx="11"/>
          </p:nvPr>
        </p:nvSpPr>
        <p:spPr/>
        <p:txBody>
          <a:bodyPr/>
          <a:lstStyle/>
          <a:p>
            <a:pPr>
              <a:defRPr/>
            </a:pPr>
            <a:fld id="{E65D5AF2-0662-40B4-9E93-70F3620F5382}" type="datetime1">
              <a:rPr lang="zh-CN" altLang="en-US" smtClean="0"/>
              <a:pPr>
                <a:defRPr/>
              </a:pPr>
              <a:t>2020/9/21</a:t>
            </a:fld>
            <a:endParaRPr lang="zh-CN" altLang="en-US"/>
          </a:p>
        </p:txBody>
      </p:sp>
      <p:sp>
        <p:nvSpPr>
          <p:cNvPr id="6" name="页脚占位符 5"/>
          <p:cNvSpPr>
            <a:spLocks noGrp="1"/>
          </p:cNvSpPr>
          <p:nvPr>
            <p:ph type="ftr" sz="quarter" idx="12"/>
          </p:nvPr>
        </p:nvSpPr>
        <p:spPr/>
        <p:txBody>
          <a:bodyPr/>
          <a:lstStyle/>
          <a:p>
            <a:pPr>
              <a:defRPr/>
            </a:pPr>
            <a:endParaRPr lang="zh-CN" altLang="en-US"/>
          </a:p>
        </p:txBody>
      </p:sp>
      <p:sp>
        <p:nvSpPr>
          <p:cNvPr id="7" name="灯片编号占位符 6"/>
          <p:cNvSpPr>
            <a:spLocks noGrp="1"/>
          </p:cNvSpPr>
          <p:nvPr>
            <p:ph type="sldNum" sz="quarter" idx="13"/>
          </p:nvPr>
        </p:nvSpPr>
        <p:spPr/>
        <p:txBody>
          <a:bodyPr/>
          <a:lstStyle/>
          <a:p>
            <a:pPr>
              <a:defRPr/>
            </a:pPr>
            <a:fld id="{CEF368B6-03E3-4063-9B1A-97963C847181}" type="slidenum">
              <a:rPr lang="zh-CN" altLang="en-US" smtClean="0"/>
              <a:pPr>
                <a:defRPr/>
              </a:pPr>
              <a:t>61</a:t>
            </a:fld>
            <a:endParaRPr lang="zh-CN" altLang="en-US"/>
          </a:p>
        </p:txBody>
      </p:sp>
    </p:spTree>
    <p:extLst>
      <p:ext uri="{BB962C8B-B14F-4D97-AF65-F5344CB8AC3E}">
        <p14:creationId xmlns:p14="http://schemas.microsoft.com/office/powerpoint/2010/main" val="2221800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62</a:t>
            </a:fld>
            <a:endParaRPr kumimoji="1" lang="zh-CN" altLang="en-US"/>
          </a:p>
        </p:txBody>
      </p:sp>
    </p:spTree>
    <p:extLst>
      <p:ext uri="{BB962C8B-B14F-4D97-AF65-F5344CB8AC3E}">
        <p14:creationId xmlns:p14="http://schemas.microsoft.com/office/powerpoint/2010/main" val="2404112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64</a:t>
            </a:fld>
            <a:endParaRPr kumimoji="1" lang="zh-CN" altLang="en-US"/>
          </a:p>
        </p:txBody>
      </p:sp>
    </p:spTree>
    <p:extLst>
      <p:ext uri="{BB962C8B-B14F-4D97-AF65-F5344CB8AC3E}">
        <p14:creationId xmlns:p14="http://schemas.microsoft.com/office/powerpoint/2010/main" val="63975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a:t>
            </a:fld>
            <a:endParaRPr kumimoji="1" lang="zh-CN" altLang="en-US"/>
          </a:p>
        </p:txBody>
      </p:sp>
    </p:spTree>
    <p:extLst>
      <p:ext uri="{BB962C8B-B14F-4D97-AF65-F5344CB8AC3E}">
        <p14:creationId xmlns:p14="http://schemas.microsoft.com/office/powerpoint/2010/main" val="235135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a:t>
            </a:fld>
            <a:endParaRPr kumimoji="1" lang="zh-CN" altLang="en-US"/>
          </a:p>
        </p:txBody>
      </p:sp>
    </p:spTree>
    <p:extLst>
      <p:ext uri="{BB962C8B-B14F-4D97-AF65-F5344CB8AC3E}">
        <p14:creationId xmlns:p14="http://schemas.microsoft.com/office/powerpoint/2010/main" val="173346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a:t>
            </a:fld>
            <a:endParaRPr kumimoji="1" lang="zh-CN" altLang="en-US"/>
          </a:p>
        </p:txBody>
      </p:sp>
    </p:spTree>
    <p:extLst>
      <p:ext uri="{BB962C8B-B14F-4D97-AF65-F5344CB8AC3E}">
        <p14:creationId xmlns:p14="http://schemas.microsoft.com/office/powerpoint/2010/main" val="317778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a:t>
            </a:fld>
            <a:endParaRPr kumimoji="1" lang="zh-CN" altLang="en-US"/>
          </a:p>
        </p:txBody>
      </p:sp>
    </p:spTree>
    <p:extLst>
      <p:ext uri="{BB962C8B-B14F-4D97-AF65-F5344CB8AC3E}">
        <p14:creationId xmlns:p14="http://schemas.microsoft.com/office/powerpoint/2010/main" val="219314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6BE7C3-BA86-5149-B59B-08DE0E110647}" type="datetime1">
              <a:rPr kumimoji="1" lang="zh-CN" altLang="en-US" smtClean="0"/>
              <a:t>2020/9/21</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3562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817F6B-1185-8F45-B383-B7FDC294BBFB}" type="datetime1">
              <a:rPr kumimoji="1" lang="zh-CN" altLang="en-US" smtClean="0"/>
              <a:t>2020/9/21</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7331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69C5DB-B60B-9C41-9504-17391A11988E}" type="datetime1">
              <a:rPr kumimoji="1" lang="zh-CN" altLang="en-US" smtClean="0"/>
              <a:t>2020/9/21</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427411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BEAD6-3F78-DF47-BD01-926DB9725EF2}" type="datetime1">
              <a:rPr kumimoji="1" lang="zh-CN" altLang="en-US" smtClean="0"/>
              <a:t>2020/9/21</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64641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4FF739-9652-F443-8C64-11B953ED86E6}" type="datetime1">
              <a:rPr kumimoji="1" lang="zh-CN" altLang="en-US" smtClean="0"/>
              <a:t>2020/9/21</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3545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AF90E9B-69F4-1E45-A7A8-BFCAA45F17E1}" type="datetime1">
              <a:rPr kumimoji="1" lang="zh-CN" altLang="en-US" smtClean="0"/>
              <a:t>2020/9/21</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05301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3D3F7C-2C4F-944C-B510-8EA42FD489E9}" type="datetime1">
              <a:rPr kumimoji="1" lang="zh-CN" altLang="en-US" smtClean="0"/>
              <a:t>2020/9/21</a:t>
            </a:fld>
            <a:endParaRPr kumimoji="1" lang="zh-CN" altLang="en-US"/>
          </a:p>
        </p:txBody>
      </p:sp>
      <p:sp>
        <p:nvSpPr>
          <p:cNvPr id="8" name="Footer Placeholder 7"/>
          <p:cNvSpPr>
            <a:spLocks noGrp="1"/>
          </p:cNvSpPr>
          <p:nvPr>
            <p:ph type="ftr" sz="quarter" idx="11"/>
          </p:nvPr>
        </p:nvSpPr>
        <p:spPr/>
        <p:txBody>
          <a:bodyPr/>
          <a:lstStyle/>
          <a:p>
            <a:r>
              <a:rPr kumimoji="1" lang="zh-CN" altLang="en-US"/>
              <a:t>知识图谱概述</a:t>
            </a:r>
          </a:p>
        </p:txBody>
      </p:sp>
      <p:sp>
        <p:nvSpPr>
          <p:cNvPr id="9" name="Slide Number Placeholder 8"/>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32039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72B28-6B57-0346-B73B-618B6E377EEC}" type="datetime1">
              <a:rPr kumimoji="1" lang="zh-CN" altLang="en-US" smtClean="0"/>
              <a:t>2020/9/21</a:t>
            </a:fld>
            <a:endParaRPr kumimoji="1" lang="zh-CN" altLang="en-US"/>
          </a:p>
        </p:txBody>
      </p:sp>
      <p:sp>
        <p:nvSpPr>
          <p:cNvPr id="4" name="Footer Placeholder 3"/>
          <p:cNvSpPr>
            <a:spLocks noGrp="1"/>
          </p:cNvSpPr>
          <p:nvPr>
            <p:ph type="ftr" sz="quarter" idx="11"/>
          </p:nvPr>
        </p:nvSpPr>
        <p:spPr/>
        <p:txBody>
          <a:bodyPr/>
          <a:lstStyle/>
          <a:p>
            <a:r>
              <a:rPr kumimoji="1" lang="zh-CN" altLang="en-US"/>
              <a:t>知识图谱概述</a:t>
            </a:r>
          </a:p>
        </p:txBody>
      </p:sp>
      <p:sp>
        <p:nvSpPr>
          <p:cNvPr id="5" name="Slide Number Placeholder 4"/>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5269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C429-BCA5-4044-B4A7-9A790DF49A5E}" type="datetime1">
              <a:rPr kumimoji="1" lang="zh-CN" altLang="en-US" smtClean="0"/>
              <a:t>2020/9/21</a:t>
            </a:fld>
            <a:endParaRPr kumimoji="1" lang="zh-CN" altLang="en-US"/>
          </a:p>
        </p:txBody>
      </p:sp>
      <p:sp>
        <p:nvSpPr>
          <p:cNvPr id="3" name="Footer Placeholder 2"/>
          <p:cNvSpPr>
            <a:spLocks noGrp="1"/>
          </p:cNvSpPr>
          <p:nvPr>
            <p:ph type="ftr" sz="quarter" idx="11"/>
          </p:nvPr>
        </p:nvSpPr>
        <p:spPr/>
        <p:txBody>
          <a:bodyPr/>
          <a:lstStyle/>
          <a:p>
            <a:r>
              <a:rPr kumimoji="1" lang="zh-CN" altLang="en-US"/>
              <a:t>知识图谱概述</a:t>
            </a:r>
          </a:p>
        </p:txBody>
      </p:sp>
      <p:sp>
        <p:nvSpPr>
          <p:cNvPr id="4" name="Slide Number Placeholder 3"/>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307040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F37415-C93F-EA46-973D-DE316C563942}" type="datetime1">
              <a:rPr kumimoji="1" lang="zh-CN" altLang="en-US" smtClean="0"/>
              <a:t>2020/9/21</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29264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8BC70D-9776-584D-9E83-D4C1DE00E7E1}" type="datetime1">
              <a:rPr kumimoji="1" lang="zh-CN" altLang="en-US" smtClean="0"/>
              <a:t>2020/9/21</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144623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3A11608-044C-8848-BAB5-E6EAFF48003A}" type="datetime1">
              <a:rPr kumimoji="1" lang="zh-CN" altLang="en-US" smtClean="0"/>
              <a:t>2020/9/21</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zh-CN" altLang="en-US"/>
              <a:t>知识图谱概述</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6A25BD4-2C18-3241-A107-B7FFDDC89A82}" type="slidenum">
              <a:rPr kumimoji="1" lang="zh-CN" altLang="en-US" smtClean="0"/>
              <a:t>‹#›</a:t>
            </a:fld>
            <a:endParaRPr kumimoji="1" lang="zh-CN" altLang="en-US"/>
          </a:p>
        </p:txBody>
      </p:sp>
    </p:spTree>
    <p:extLst>
      <p:ext uri="{BB962C8B-B14F-4D97-AF65-F5344CB8AC3E}">
        <p14:creationId xmlns:p14="http://schemas.microsoft.com/office/powerpoint/2010/main" val="2844938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7207" y="1637497"/>
            <a:ext cx="8427027" cy="1615827"/>
          </a:xfrm>
          <a:prstGeom prst="rect">
            <a:avLst/>
          </a:prstGeom>
          <a:noFill/>
        </p:spPr>
        <p:txBody>
          <a:bodyPr wrap="square" rtlCol="0">
            <a:spAutoFit/>
          </a:bodyPr>
          <a:lstStyle/>
          <a:p>
            <a:pPr algn="ct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Graph</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Data</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Management</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and</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Analysis</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p>
        </p:txBody>
      </p:sp>
      <p:sp>
        <p:nvSpPr>
          <p:cNvPr id="8" name="文本框 7"/>
          <p:cNvSpPr txBox="1"/>
          <p:nvPr/>
        </p:nvSpPr>
        <p:spPr>
          <a:xfrm>
            <a:off x="3169227" y="3519870"/>
            <a:ext cx="3007329" cy="646331"/>
          </a:xfrm>
          <a:prstGeom prst="rect">
            <a:avLst/>
          </a:prstGeom>
          <a:noFill/>
        </p:spPr>
        <p:txBody>
          <a:bodyPr wrap="square" rtlCol="0">
            <a:spAutoFit/>
          </a:bodyPr>
          <a:lstStyle/>
          <a:p>
            <a:pPr algn="ct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Lei</a:t>
            </a:r>
            <a:r>
              <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Zou</a:t>
            </a:r>
          </a:p>
          <a:p>
            <a:pPr algn="ct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Peking</a:t>
            </a:r>
            <a:r>
              <a:rPr kumimoji="1" lang="zh-CN" altLang="en-US"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University</a:t>
            </a:r>
            <a:endPar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endParaRPr>
          </a:p>
        </p:txBody>
      </p:sp>
      <p:sp>
        <p:nvSpPr>
          <p:cNvPr id="11" name="文本框 10"/>
          <p:cNvSpPr txBox="1"/>
          <p:nvPr/>
        </p:nvSpPr>
        <p:spPr>
          <a:xfrm>
            <a:off x="4123773" y="4308642"/>
            <a:ext cx="1249060" cy="248209"/>
          </a:xfrm>
          <a:prstGeom prst="rect">
            <a:avLst/>
          </a:prstGeom>
          <a:noFill/>
        </p:spPr>
        <p:txBody>
          <a:bodyPr wrap="none" rtlCol="0">
            <a:spAutoFit/>
          </a:bodyPr>
          <a:lstStyle/>
          <a:p>
            <a:r>
              <a:rPr kumimoji="1" lang="en-US" altLang="zh-CN" sz="1013" i="1" u="sng" dirty="0">
                <a:solidFill>
                  <a:schemeClr val="accent1"/>
                </a:solidFill>
              </a:rPr>
              <a:t>zoulei@pku.edu.cn</a:t>
            </a:r>
            <a:endParaRPr kumimoji="1" lang="zh-CN" altLang="en-US" sz="1013" i="1" u="sng" dirty="0">
              <a:solidFill>
                <a:schemeClr val="accent1"/>
              </a:solidFill>
            </a:endParaRPr>
          </a:p>
        </p:txBody>
      </p:sp>
      <p:cxnSp>
        <p:nvCxnSpPr>
          <p:cNvPr id="20" name="直线连接符 19"/>
          <p:cNvCxnSpPr/>
          <p:nvPr/>
        </p:nvCxnSpPr>
        <p:spPr>
          <a:xfrm>
            <a:off x="756690" y="3128966"/>
            <a:ext cx="7768063"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77" y="114078"/>
            <a:ext cx="1883320" cy="1182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10</a:t>
            </a:fld>
            <a:endParaRPr kumimoji="1" lang="zh-CN" altLang="en-US"/>
          </a:p>
        </p:txBody>
      </p:sp>
      <p:pic>
        <p:nvPicPr>
          <p:cNvPr id="7" name="图片 6">
            <a:extLst>
              <a:ext uri="{FF2B5EF4-FFF2-40B4-BE49-F238E27FC236}">
                <a16:creationId xmlns:a16="http://schemas.microsoft.com/office/drawing/2014/main" id="{58057DC3-7256-B949-A73E-A7138E3B1255}"/>
              </a:ext>
            </a:extLst>
          </p:cNvPr>
          <p:cNvPicPr>
            <a:picLocks noChangeAspect="1"/>
          </p:cNvPicPr>
          <p:nvPr/>
        </p:nvPicPr>
        <p:blipFill>
          <a:blip r:embed="rId3"/>
          <a:stretch>
            <a:fillRect/>
          </a:stretch>
        </p:blipFill>
        <p:spPr>
          <a:xfrm>
            <a:off x="658686" y="1359074"/>
            <a:ext cx="7398327" cy="3399029"/>
          </a:xfrm>
          <a:prstGeom prst="rect">
            <a:avLst/>
          </a:prstGeom>
        </p:spPr>
      </p:pic>
      <p:sp>
        <p:nvSpPr>
          <p:cNvPr id="10" name="矩形 9">
            <a:extLst>
              <a:ext uri="{FF2B5EF4-FFF2-40B4-BE49-F238E27FC236}">
                <a16:creationId xmlns:a16="http://schemas.microsoft.com/office/drawing/2014/main" id="{CA55FB2A-44F1-0D42-B9B1-C8E5FBE41357}"/>
              </a:ext>
            </a:extLst>
          </p:cNvPr>
          <p:cNvSpPr/>
          <p:nvPr/>
        </p:nvSpPr>
        <p:spPr>
          <a:xfrm>
            <a:off x="419695" y="950829"/>
            <a:ext cx="5856414" cy="323165"/>
          </a:xfrm>
          <a:prstGeom prst="rect">
            <a:avLst/>
          </a:prstGeom>
        </p:spPr>
        <p:txBody>
          <a:bodyPr wrap="square">
            <a:spAutoFit/>
          </a:bodyPr>
          <a:lstStyle/>
          <a:p>
            <a:r>
              <a:rPr lang="en-US" altLang="zh-CN" sz="1500" b="1" dirty="0">
                <a:solidFill>
                  <a:srgbClr val="0070C0"/>
                </a:solidFill>
                <a:latin typeface="Times New Roman"/>
                <a:cs typeface="Times New Roman"/>
              </a:rPr>
              <a:t>How</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to</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design</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a</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robust</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power</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grid</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to</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avoid</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cascading</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failure</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a:t>
            </a:r>
            <a:r>
              <a:rPr lang="zh-CN" altLang="en-US" sz="1500" b="1" dirty="0">
                <a:solidFill>
                  <a:srgbClr val="0070C0"/>
                </a:solidFill>
                <a:latin typeface="Times New Roman"/>
                <a:cs typeface="Times New Roman"/>
              </a:rPr>
              <a:t>  </a:t>
            </a:r>
            <a:endParaRPr lang="en-US" altLang="zh-CN" sz="1500" b="1" dirty="0">
              <a:solidFill>
                <a:srgbClr val="0070C0"/>
              </a:solidFill>
              <a:latin typeface="Times New Roman"/>
              <a:cs typeface="Times New Roman"/>
            </a:endParaRPr>
          </a:p>
        </p:txBody>
      </p:sp>
    </p:spTree>
    <p:extLst>
      <p:ext uri="{BB962C8B-B14F-4D97-AF65-F5344CB8AC3E}">
        <p14:creationId xmlns:p14="http://schemas.microsoft.com/office/powerpoint/2010/main" val="365380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11</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4" y="965647"/>
            <a:ext cx="5856414" cy="323165"/>
          </a:xfrm>
          <a:prstGeom prst="rect">
            <a:avLst/>
          </a:prstGeom>
        </p:spPr>
        <p:txBody>
          <a:bodyPr wrap="square">
            <a:spAutoFit/>
          </a:bodyPr>
          <a:lstStyle/>
          <a:p>
            <a:r>
              <a:rPr lang="en-US" altLang="zh-CN" sz="1500" b="1" dirty="0">
                <a:solidFill>
                  <a:srgbClr val="0070C0"/>
                </a:solidFill>
                <a:latin typeface="Times New Roman"/>
                <a:cs typeface="Times New Roman"/>
              </a:rPr>
              <a:t>Knowledge</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graph</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is</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an</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important</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tool</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in</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the</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next</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generation</a:t>
            </a:r>
            <a:r>
              <a:rPr lang="zh-CN" altLang="en-US" sz="1500" b="1" dirty="0">
                <a:solidFill>
                  <a:srgbClr val="0070C0"/>
                </a:solidFill>
                <a:latin typeface="Times New Roman"/>
                <a:cs typeface="Times New Roman"/>
              </a:rPr>
              <a:t> </a:t>
            </a:r>
            <a:r>
              <a:rPr lang="en-US" altLang="zh-CN" sz="1500" b="1" dirty="0">
                <a:solidFill>
                  <a:srgbClr val="0070C0"/>
                </a:solidFill>
                <a:latin typeface="Times New Roman"/>
                <a:cs typeface="Times New Roman"/>
              </a:rPr>
              <a:t>AI.</a:t>
            </a:r>
            <a:r>
              <a:rPr lang="zh-CN" altLang="en-US" sz="1500" b="1" dirty="0">
                <a:solidFill>
                  <a:srgbClr val="0070C0"/>
                </a:solidFill>
                <a:latin typeface="Times New Roman"/>
                <a:cs typeface="Times New Roman"/>
              </a:rPr>
              <a:t> </a:t>
            </a:r>
            <a:endParaRPr lang="en-US" altLang="zh-CN" sz="1500" b="1" dirty="0">
              <a:solidFill>
                <a:srgbClr val="0070C0"/>
              </a:solidFill>
              <a:latin typeface="Times New Roman"/>
              <a:cs typeface="Times New Roman"/>
            </a:endParaRPr>
          </a:p>
        </p:txBody>
      </p:sp>
      <p:pic>
        <p:nvPicPr>
          <p:cNvPr id="9" name="图片 8" descr="knowledge-graph-google-1200.jpg">
            <a:extLst>
              <a:ext uri="{FF2B5EF4-FFF2-40B4-BE49-F238E27FC236}">
                <a16:creationId xmlns:a16="http://schemas.microsoft.com/office/drawing/2014/main" id="{EEB3DB96-B9B2-8A43-8668-9A03669B1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91" y="1487231"/>
            <a:ext cx="6604000" cy="3095626"/>
          </a:xfrm>
          <a:prstGeom prst="rect">
            <a:avLst/>
          </a:prstGeom>
        </p:spPr>
      </p:pic>
    </p:spTree>
    <p:extLst>
      <p:ext uri="{BB962C8B-B14F-4D97-AF65-F5344CB8AC3E}">
        <p14:creationId xmlns:p14="http://schemas.microsoft.com/office/powerpoint/2010/main" val="4401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12</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3170099"/>
          </a:xfrm>
          <a:prstGeom prst="rect">
            <a:avLst/>
          </a:prstGeom>
        </p:spPr>
        <p:txBody>
          <a:bodyPr wrap="square">
            <a:spAutoFit/>
          </a:bodyPr>
          <a:lstStyle/>
          <a:p>
            <a:r>
              <a:rPr lang="en-US" altLang="zh-CN" sz="2000" b="1" dirty="0">
                <a:solidFill>
                  <a:schemeClr val="accent1"/>
                </a:solidFill>
                <a:latin typeface="Times New Roman"/>
                <a:cs typeface="Times New Roman"/>
              </a:rPr>
              <a:t>Why</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is</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important</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a:t>
            </a:r>
          </a:p>
          <a:p>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is</a:t>
            </a:r>
            <a:r>
              <a:rPr lang="zh-CN" altLang="en-US" sz="2000" b="1" dirty="0">
                <a:latin typeface="Times New Roman"/>
                <a:cs typeface="Times New Roman"/>
              </a:rPr>
              <a:t> </a:t>
            </a:r>
            <a:r>
              <a:rPr lang="en-US" altLang="zh-CN" sz="2000" b="1" dirty="0">
                <a:latin typeface="Times New Roman"/>
                <a:cs typeface="Times New Roman"/>
              </a:rPr>
              <a:t>a</a:t>
            </a:r>
            <a:r>
              <a:rPr lang="zh-CN" altLang="en-US" sz="2000" b="1" dirty="0">
                <a:latin typeface="Times New Roman"/>
                <a:cs typeface="Times New Roman"/>
              </a:rPr>
              <a:t> </a:t>
            </a:r>
            <a:r>
              <a:rPr lang="en-US" altLang="zh-CN" sz="2000" b="1" dirty="0">
                <a:latin typeface="Times New Roman"/>
                <a:cs typeface="Times New Roman"/>
              </a:rPr>
              <a:t>general</a:t>
            </a:r>
            <a:r>
              <a:rPr lang="zh-CN" altLang="en-US" sz="2000" b="1" dirty="0">
                <a:latin typeface="Times New Roman"/>
                <a:cs typeface="Times New Roman"/>
              </a:rPr>
              <a:t> </a:t>
            </a:r>
            <a:r>
              <a:rPr lang="en-US" altLang="zh-CN" sz="2000" b="1" dirty="0">
                <a:latin typeface="Times New Roman"/>
                <a:cs typeface="Times New Roman"/>
              </a:rPr>
              <a:t>data</a:t>
            </a:r>
            <a:r>
              <a:rPr lang="zh-CN" altLang="en-US" sz="2000" b="1" dirty="0">
                <a:latin typeface="Times New Roman"/>
                <a:cs typeface="Times New Roman"/>
              </a:rPr>
              <a:t> </a:t>
            </a:r>
            <a:r>
              <a:rPr lang="en-US" altLang="zh-CN" sz="2000" b="1" dirty="0">
                <a:latin typeface="Times New Roman"/>
                <a:cs typeface="Times New Roman"/>
              </a:rPr>
              <a:t>structure</a:t>
            </a:r>
            <a:r>
              <a:rPr lang="zh-CN" altLang="en-US" sz="2000" b="1" dirty="0">
                <a:latin typeface="Times New Roman"/>
                <a:cs typeface="Times New Roman"/>
              </a:rPr>
              <a:t> </a:t>
            </a:r>
            <a:r>
              <a:rPr lang="en-US" altLang="zh-CN" sz="2000" b="1" dirty="0">
                <a:latin typeface="Times New Roman"/>
                <a:cs typeface="Times New Roman"/>
              </a:rPr>
              <a:t>to</a:t>
            </a:r>
            <a:r>
              <a:rPr lang="zh-CN" altLang="en-US" sz="2000" b="1" dirty="0">
                <a:latin typeface="Times New Roman"/>
                <a:cs typeface="Times New Roman"/>
              </a:rPr>
              <a:t> </a:t>
            </a:r>
            <a:r>
              <a:rPr lang="en-US" altLang="zh-CN" sz="2000" b="1" dirty="0">
                <a:latin typeface="Times New Roman"/>
                <a:cs typeface="Times New Roman"/>
              </a:rPr>
              <a:t>model</a:t>
            </a:r>
            <a:r>
              <a:rPr lang="zh-CN" altLang="en-US" sz="2000" b="1" dirty="0">
                <a:latin typeface="Times New Roman"/>
                <a:cs typeface="Times New Roman"/>
              </a:rPr>
              <a:t> </a:t>
            </a:r>
            <a:r>
              <a:rPr lang="en-US" altLang="zh-CN" sz="2000" b="1" dirty="0">
                <a:latin typeface="Times New Roman"/>
                <a:cs typeface="Times New Roman"/>
              </a:rPr>
              <a:t>the</a:t>
            </a:r>
            <a:r>
              <a:rPr lang="zh-CN" altLang="en-US" sz="2000" b="1" dirty="0">
                <a:latin typeface="Times New Roman"/>
                <a:cs typeface="Times New Roman"/>
              </a:rPr>
              <a:t> </a:t>
            </a:r>
            <a:r>
              <a:rPr lang="en-US" altLang="zh-CN" sz="2000" b="1" dirty="0">
                <a:latin typeface="Times New Roman"/>
                <a:cs typeface="Times New Roman"/>
              </a:rPr>
              <a:t>relations</a:t>
            </a:r>
            <a:r>
              <a:rPr lang="zh-CN" altLang="en-US" sz="2000" b="1" dirty="0">
                <a:latin typeface="Times New Roman"/>
                <a:cs typeface="Times New Roman"/>
              </a:rPr>
              <a:t> </a:t>
            </a:r>
            <a:r>
              <a:rPr lang="en-US" altLang="zh-CN" sz="2000" b="1" dirty="0">
                <a:latin typeface="Times New Roman"/>
                <a:cs typeface="Times New Roman"/>
              </a:rPr>
              <a:t>between</a:t>
            </a:r>
            <a:r>
              <a:rPr lang="zh-CN" altLang="en-US" sz="2000" b="1" dirty="0">
                <a:latin typeface="Times New Roman"/>
                <a:cs typeface="Times New Roman"/>
              </a:rPr>
              <a:t> </a:t>
            </a:r>
            <a:r>
              <a:rPr lang="en-US" altLang="zh-CN" sz="2000" b="1" dirty="0">
                <a:latin typeface="Times New Roman"/>
                <a:cs typeface="Times New Roman"/>
              </a:rPr>
              <a:t>entities.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Universal language for describing complex data</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Data availability &amp; computational challenges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links</a:t>
            </a:r>
            <a:r>
              <a:rPr lang="zh-CN" altLang="en-US" sz="2000" b="1" dirty="0">
                <a:latin typeface="Times New Roman"/>
                <a:cs typeface="Times New Roman"/>
              </a:rPr>
              <a:t> </a:t>
            </a:r>
            <a:r>
              <a:rPr lang="en-US" altLang="zh-CN" sz="2000" b="1" dirty="0">
                <a:latin typeface="Times New Roman"/>
                <a:cs typeface="Times New Roman"/>
              </a:rPr>
              <a:t>to</a:t>
            </a:r>
            <a:r>
              <a:rPr lang="zh-CN" altLang="en-US" sz="2000" b="1" dirty="0">
                <a:latin typeface="Times New Roman"/>
                <a:cs typeface="Times New Roman"/>
              </a:rPr>
              <a:t> </a:t>
            </a:r>
            <a:r>
              <a:rPr lang="en-US" altLang="zh-CN" sz="2000" b="1" dirty="0">
                <a:latin typeface="Times New Roman"/>
                <a:cs typeface="Times New Roman"/>
              </a:rPr>
              <a:t>both</a:t>
            </a:r>
            <a:r>
              <a:rPr lang="zh-CN" altLang="en-US" sz="2000" b="1" dirty="0">
                <a:latin typeface="Times New Roman"/>
                <a:cs typeface="Times New Roman"/>
              </a:rPr>
              <a:t> </a:t>
            </a:r>
            <a:r>
              <a:rPr lang="en-US" altLang="zh-CN" sz="2000" b="1" dirty="0">
                <a:latin typeface="Times New Roman"/>
                <a:cs typeface="Times New Roman"/>
              </a:rPr>
              <a:t>two</a:t>
            </a:r>
            <a:r>
              <a:rPr lang="zh-CN" altLang="en-US" sz="2000" b="1" dirty="0">
                <a:latin typeface="Times New Roman"/>
                <a:cs typeface="Times New Roman"/>
              </a:rPr>
              <a:t> </a:t>
            </a:r>
            <a:r>
              <a:rPr lang="en-US" altLang="zh-CN" sz="2000" b="1" dirty="0">
                <a:latin typeface="Times New Roman"/>
                <a:cs typeface="Times New Roman"/>
              </a:rPr>
              <a:t>hot</a:t>
            </a:r>
            <a:r>
              <a:rPr lang="zh-CN" altLang="en-US" sz="2000" b="1" dirty="0">
                <a:latin typeface="Times New Roman"/>
                <a:cs typeface="Times New Roman"/>
              </a:rPr>
              <a:t> </a:t>
            </a:r>
            <a:r>
              <a:rPr lang="en-US" altLang="zh-CN" sz="2000" b="1" dirty="0">
                <a:latin typeface="Times New Roman"/>
                <a:cs typeface="Times New Roman"/>
              </a:rPr>
              <a:t>keywords---“Big</a:t>
            </a:r>
            <a:r>
              <a:rPr lang="zh-CN" altLang="en-US" sz="2000" b="1" dirty="0">
                <a:latin typeface="Times New Roman"/>
                <a:cs typeface="Times New Roman"/>
              </a:rPr>
              <a:t> </a:t>
            </a:r>
            <a:r>
              <a:rPr lang="en-US" altLang="zh-CN" sz="2000" b="1" dirty="0">
                <a:latin typeface="Times New Roman"/>
                <a:cs typeface="Times New Roman"/>
              </a:rPr>
              <a:t>Data”</a:t>
            </a:r>
            <a:r>
              <a:rPr lang="zh-CN" altLang="en-US" sz="2000" b="1" dirty="0">
                <a:latin typeface="Times New Roman"/>
                <a:cs typeface="Times New Roman"/>
              </a:rPr>
              <a:t> </a:t>
            </a:r>
            <a:r>
              <a:rPr lang="en-US" altLang="zh-CN" sz="2000" b="1" dirty="0">
                <a:latin typeface="Times New Roman"/>
                <a:cs typeface="Times New Roman"/>
              </a:rPr>
              <a:t>and</a:t>
            </a:r>
            <a:r>
              <a:rPr lang="zh-CN" altLang="en-US" sz="2000" b="1" dirty="0">
                <a:latin typeface="Times New Roman"/>
                <a:cs typeface="Times New Roman"/>
              </a:rPr>
              <a:t> </a:t>
            </a:r>
            <a:r>
              <a:rPr lang="en-US" altLang="zh-CN" sz="2000" b="1" dirty="0">
                <a:latin typeface="Times New Roman"/>
                <a:cs typeface="Times New Roman"/>
              </a:rPr>
              <a:t>“AI”</a:t>
            </a:r>
            <a:r>
              <a:rPr lang="zh-CN" altLang="en-US" sz="2000" b="1" dirty="0">
                <a:latin typeface="Times New Roman"/>
                <a:cs typeface="Times New Roman"/>
              </a:rPr>
              <a:t> </a:t>
            </a:r>
            <a:endParaRPr lang="en-US" altLang="zh-CN" sz="2000" b="1" dirty="0">
              <a:latin typeface="Times New Roman"/>
              <a:cs typeface="Times New Roman"/>
            </a:endParaRPr>
          </a:p>
        </p:txBody>
      </p:sp>
    </p:spTree>
    <p:extLst>
      <p:ext uri="{BB962C8B-B14F-4D97-AF65-F5344CB8AC3E}">
        <p14:creationId xmlns:p14="http://schemas.microsoft.com/office/powerpoint/2010/main" val="32656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13</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3696705" cy="1015663"/>
          </a:xfrm>
          <a:prstGeom prst="rect">
            <a:avLst/>
          </a:prstGeom>
        </p:spPr>
        <p:txBody>
          <a:bodyPr wrap="square">
            <a:spAutoFit/>
          </a:bodyPr>
          <a:lstStyle/>
          <a:p>
            <a:r>
              <a:rPr lang="en-US" altLang="zh-CN" sz="2000" b="1" dirty="0">
                <a:solidFill>
                  <a:srgbClr val="C00000"/>
                </a:solidFill>
                <a:latin typeface="Times New Roman"/>
                <a:cs typeface="Times New Roman"/>
              </a:rPr>
              <a:t>Undirected</a:t>
            </a:r>
            <a:r>
              <a:rPr lang="zh-CN" altLang="en-US" sz="2000" b="1" dirty="0">
                <a:solidFill>
                  <a:srgbClr val="C00000"/>
                </a:solidFill>
                <a:latin typeface="Times New Roman"/>
                <a:cs typeface="Times New Roman"/>
              </a:rPr>
              <a:t> </a:t>
            </a:r>
            <a:r>
              <a:rPr lang="en-US" altLang="zh-CN" sz="2000" b="1" dirty="0">
                <a:solidFill>
                  <a:srgbClr val="C00000"/>
                </a:solidFill>
                <a:latin typeface="Times New Roman"/>
                <a:cs typeface="Times New Roman"/>
              </a:rPr>
              <a:t>graph</a:t>
            </a:r>
          </a:p>
          <a:p>
            <a:pPr marL="342900" indent="-342900">
              <a:buFont typeface="Arial" panose="020B0604020202020204" pitchFamily="34" charset="0"/>
              <a:buChar char="•"/>
            </a:pPr>
            <a:r>
              <a:rPr lang="en-US" altLang="zh-CN" sz="2000" b="1" dirty="0">
                <a:solidFill>
                  <a:schemeClr val="accent1"/>
                </a:solidFill>
                <a:latin typeface="Times New Roman"/>
                <a:cs typeface="Times New Roman"/>
              </a:rPr>
              <a:t>Links:</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undirected</a:t>
            </a:r>
            <a:r>
              <a:rPr lang="zh-CN" altLang="en-US" sz="2000" b="1" dirty="0">
                <a:solidFill>
                  <a:schemeClr val="accent1"/>
                </a:solidFill>
                <a:latin typeface="Times New Roman"/>
                <a:cs typeface="Times New Roman"/>
              </a:rPr>
              <a:t> </a:t>
            </a:r>
            <a:endParaRPr lang="en-US" altLang="zh-CN" sz="2000" b="1" dirty="0">
              <a:solidFill>
                <a:schemeClr val="accent1"/>
              </a:solidFill>
              <a:latin typeface="Times New Roman"/>
              <a:cs typeface="Times New Roman"/>
            </a:endParaRPr>
          </a:p>
          <a:p>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(symmetrical,</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reciprocal</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a:t>
            </a:r>
          </a:p>
        </p:txBody>
      </p:sp>
      <p:sp>
        <p:nvSpPr>
          <p:cNvPr id="7" name="椭圆 6">
            <a:extLst>
              <a:ext uri="{FF2B5EF4-FFF2-40B4-BE49-F238E27FC236}">
                <a16:creationId xmlns:a16="http://schemas.microsoft.com/office/drawing/2014/main" id="{F24BB085-45D2-D94B-BAF9-BA63B3FD2425}"/>
              </a:ext>
            </a:extLst>
          </p:cNvPr>
          <p:cNvSpPr/>
          <p:nvPr/>
        </p:nvSpPr>
        <p:spPr>
          <a:xfrm>
            <a:off x="848336" y="233635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a:extLst>
              <a:ext uri="{FF2B5EF4-FFF2-40B4-BE49-F238E27FC236}">
                <a16:creationId xmlns:a16="http://schemas.microsoft.com/office/drawing/2014/main" id="{887BE9A2-5325-B443-9691-E58B6226BA8C}"/>
              </a:ext>
            </a:extLst>
          </p:cNvPr>
          <p:cNvSpPr/>
          <p:nvPr/>
        </p:nvSpPr>
        <p:spPr>
          <a:xfrm>
            <a:off x="2118158" y="194533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a:extLst>
              <a:ext uri="{FF2B5EF4-FFF2-40B4-BE49-F238E27FC236}">
                <a16:creationId xmlns:a16="http://schemas.microsoft.com/office/drawing/2014/main" id="{F807686F-A92F-404A-96FC-A5CABB49CC67}"/>
              </a:ext>
            </a:extLst>
          </p:cNvPr>
          <p:cNvSpPr/>
          <p:nvPr/>
        </p:nvSpPr>
        <p:spPr>
          <a:xfrm>
            <a:off x="848336" y="3822251"/>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D8855E0B-D7DB-1B43-BEA9-3988306C6259}"/>
              </a:ext>
            </a:extLst>
          </p:cNvPr>
          <p:cNvSpPr/>
          <p:nvPr/>
        </p:nvSpPr>
        <p:spPr>
          <a:xfrm>
            <a:off x="1560395" y="305947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8D68DC59-0661-E249-A9F3-178A44631041}"/>
              </a:ext>
            </a:extLst>
          </p:cNvPr>
          <p:cNvSpPr/>
          <p:nvPr/>
        </p:nvSpPr>
        <p:spPr>
          <a:xfrm>
            <a:off x="2614155" y="302545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2">
            <a:extLst>
              <a:ext uri="{FF2B5EF4-FFF2-40B4-BE49-F238E27FC236}">
                <a16:creationId xmlns:a16="http://schemas.microsoft.com/office/drawing/2014/main" id="{23EA8505-5C21-B14B-A812-C2C0F009D5D6}"/>
              </a:ext>
            </a:extLst>
          </p:cNvPr>
          <p:cNvCxnSpPr>
            <a:stCxn id="7" idx="6"/>
            <a:endCxn id="9" idx="2"/>
          </p:cNvCxnSpPr>
          <p:nvPr/>
        </p:nvCxnSpPr>
        <p:spPr>
          <a:xfrm flipV="1">
            <a:off x="1243752" y="2130682"/>
            <a:ext cx="874406" cy="39102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3">
            <a:extLst>
              <a:ext uri="{FF2B5EF4-FFF2-40B4-BE49-F238E27FC236}">
                <a16:creationId xmlns:a16="http://schemas.microsoft.com/office/drawing/2014/main" id="{495B54FA-18C8-4949-ABD6-4779725C9666}"/>
              </a:ext>
            </a:extLst>
          </p:cNvPr>
          <p:cNvCxnSpPr>
            <a:stCxn id="7" idx="5"/>
            <a:endCxn id="12" idx="1"/>
          </p:cNvCxnSpPr>
          <p:nvPr/>
        </p:nvCxnSpPr>
        <p:spPr>
          <a:xfrm>
            <a:off x="1185844" y="2652767"/>
            <a:ext cx="432458" cy="46099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E3898858-E146-614E-AA95-67ABBDABEF9F}"/>
              </a:ext>
            </a:extLst>
          </p:cNvPr>
          <p:cNvCxnSpPr>
            <a:stCxn id="12" idx="3"/>
            <a:endCxn id="11" idx="7"/>
          </p:cNvCxnSpPr>
          <p:nvPr/>
        </p:nvCxnSpPr>
        <p:spPr>
          <a:xfrm flipH="1">
            <a:off x="1185844" y="3375889"/>
            <a:ext cx="432458" cy="50065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5">
            <a:extLst>
              <a:ext uri="{FF2B5EF4-FFF2-40B4-BE49-F238E27FC236}">
                <a16:creationId xmlns:a16="http://schemas.microsoft.com/office/drawing/2014/main" id="{7D0A2B3C-74DD-F24B-93EC-F5BF3330247B}"/>
              </a:ext>
            </a:extLst>
          </p:cNvPr>
          <p:cNvCxnSpPr>
            <a:stCxn id="7" idx="4"/>
            <a:endCxn id="11" idx="0"/>
          </p:cNvCxnSpPr>
          <p:nvPr/>
        </p:nvCxnSpPr>
        <p:spPr>
          <a:xfrm flipH="1">
            <a:off x="1046044" y="2707055"/>
            <a:ext cx="1" cy="111519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3146BF6C-8DB8-114A-8E40-31D4F3D47295}"/>
              </a:ext>
            </a:extLst>
          </p:cNvPr>
          <p:cNvCxnSpPr>
            <a:stCxn id="9" idx="5"/>
            <a:endCxn id="13" idx="0"/>
          </p:cNvCxnSpPr>
          <p:nvPr/>
        </p:nvCxnSpPr>
        <p:spPr>
          <a:xfrm>
            <a:off x="2455667" y="2261744"/>
            <a:ext cx="356197" cy="76370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FB2F35D-9F4D-3B4E-8CA2-133E8C323AA0}"/>
              </a:ext>
            </a:extLst>
          </p:cNvPr>
          <p:cNvSpPr/>
          <p:nvPr/>
        </p:nvSpPr>
        <p:spPr>
          <a:xfrm>
            <a:off x="525863" y="4344966"/>
            <a:ext cx="3694445" cy="646331"/>
          </a:xfrm>
          <a:prstGeom prst="rect">
            <a:avLst/>
          </a:prstGeom>
        </p:spPr>
        <p:txBody>
          <a:bodyPr wrap="square">
            <a:spAutoFit/>
          </a:bodyPr>
          <a:lstStyle/>
          <a:p>
            <a:r>
              <a:rPr lang="en-US" altLang="zh-CN" b="1" dirty="0">
                <a:solidFill>
                  <a:schemeClr val="accent1"/>
                </a:solidFill>
                <a:latin typeface="Times New Roman"/>
                <a:cs typeface="Times New Roman"/>
              </a:rPr>
              <a:t>Examples:</a:t>
            </a:r>
            <a:r>
              <a:rPr lang="zh-CN" altLang="en-US" b="1" dirty="0">
                <a:solidFill>
                  <a:schemeClr val="accent1"/>
                </a:solidFill>
                <a:latin typeface="Times New Roman"/>
                <a:cs typeface="Times New Roman"/>
              </a:rPr>
              <a:t>   </a:t>
            </a:r>
            <a:r>
              <a:rPr lang="en-US" altLang="zh-CN" b="1" dirty="0">
                <a:latin typeface="Times New Roman"/>
                <a:cs typeface="Times New Roman"/>
              </a:rPr>
              <a:t>collaborations</a:t>
            </a:r>
          </a:p>
          <a:p>
            <a:r>
              <a:rPr lang="zh-CN" altLang="en-US" b="1" dirty="0">
                <a:latin typeface="Times New Roman"/>
                <a:cs typeface="Times New Roman"/>
              </a:rPr>
              <a:t>                     </a:t>
            </a:r>
            <a:r>
              <a:rPr lang="en-US" altLang="zh-CN" b="1" dirty="0">
                <a:latin typeface="Times New Roman"/>
                <a:cs typeface="Times New Roman"/>
              </a:rPr>
              <a:t>friends-on-</a:t>
            </a:r>
            <a:r>
              <a:rPr lang="en-US" altLang="zh-CN" b="1" dirty="0" err="1">
                <a:latin typeface="Times New Roman"/>
                <a:cs typeface="Times New Roman"/>
              </a:rPr>
              <a:t>Wechat</a:t>
            </a:r>
            <a:endParaRPr lang="en-US" altLang="zh-CN" b="1" dirty="0">
              <a:latin typeface="Times New Roman"/>
              <a:cs typeface="Times New Roman"/>
            </a:endParaRPr>
          </a:p>
        </p:txBody>
      </p:sp>
      <p:sp>
        <p:nvSpPr>
          <p:cNvPr id="19" name="矩形 18">
            <a:extLst>
              <a:ext uri="{FF2B5EF4-FFF2-40B4-BE49-F238E27FC236}">
                <a16:creationId xmlns:a16="http://schemas.microsoft.com/office/drawing/2014/main" id="{1B93B3B2-3BD5-E14D-9937-82682476C5E3}"/>
              </a:ext>
            </a:extLst>
          </p:cNvPr>
          <p:cNvSpPr/>
          <p:nvPr/>
        </p:nvSpPr>
        <p:spPr>
          <a:xfrm>
            <a:off x="5232242" y="982299"/>
            <a:ext cx="3696705" cy="1015663"/>
          </a:xfrm>
          <a:prstGeom prst="rect">
            <a:avLst/>
          </a:prstGeom>
        </p:spPr>
        <p:txBody>
          <a:bodyPr wrap="square">
            <a:spAutoFit/>
          </a:bodyPr>
          <a:lstStyle/>
          <a:p>
            <a:r>
              <a:rPr lang="en-US" altLang="zh-CN" sz="2000" b="1" dirty="0">
                <a:solidFill>
                  <a:srgbClr val="C00000"/>
                </a:solidFill>
                <a:latin typeface="Times New Roman"/>
                <a:cs typeface="Times New Roman"/>
              </a:rPr>
              <a:t>directed</a:t>
            </a:r>
            <a:r>
              <a:rPr lang="zh-CN" altLang="en-US" sz="2000" b="1" dirty="0">
                <a:solidFill>
                  <a:srgbClr val="C00000"/>
                </a:solidFill>
                <a:latin typeface="Times New Roman"/>
                <a:cs typeface="Times New Roman"/>
              </a:rPr>
              <a:t> </a:t>
            </a:r>
            <a:r>
              <a:rPr lang="en-US" altLang="zh-CN" sz="2000" b="1" dirty="0">
                <a:solidFill>
                  <a:srgbClr val="C00000"/>
                </a:solidFill>
                <a:latin typeface="Times New Roman"/>
                <a:cs typeface="Times New Roman"/>
              </a:rPr>
              <a:t>graph</a:t>
            </a:r>
          </a:p>
          <a:p>
            <a:pPr marL="342900" indent="-342900">
              <a:buFont typeface="Arial" panose="020B0604020202020204" pitchFamily="34" charset="0"/>
              <a:buChar char="•"/>
            </a:pPr>
            <a:r>
              <a:rPr lang="en-US" altLang="zh-CN" sz="2000" b="1" dirty="0">
                <a:solidFill>
                  <a:schemeClr val="accent1"/>
                </a:solidFill>
                <a:latin typeface="Times New Roman"/>
                <a:cs typeface="Times New Roman"/>
              </a:rPr>
              <a:t>Links:</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directed</a:t>
            </a:r>
            <a:r>
              <a:rPr lang="zh-CN" altLang="en-US" sz="2000" b="1" dirty="0">
                <a:solidFill>
                  <a:schemeClr val="accent1"/>
                </a:solidFill>
                <a:latin typeface="Times New Roman"/>
                <a:cs typeface="Times New Roman"/>
              </a:rPr>
              <a:t> </a:t>
            </a:r>
            <a:endParaRPr lang="en-US" altLang="zh-CN" sz="2000" b="1" dirty="0">
              <a:solidFill>
                <a:schemeClr val="accent1"/>
              </a:solidFill>
              <a:latin typeface="Times New Roman"/>
              <a:cs typeface="Times New Roman"/>
            </a:endParaRPr>
          </a:p>
          <a:p>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(arcs)</a:t>
            </a:r>
          </a:p>
        </p:txBody>
      </p:sp>
      <p:sp>
        <p:nvSpPr>
          <p:cNvPr id="20" name="椭圆 19">
            <a:extLst>
              <a:ext uri="{FF2B5EF4-FFF2-40B4-BE49-F238E27FC236}">
                <a16:creationId xmlns:a16="http://schemas.microsoft.com/office/drawing/2014/main" id="{43299C60-BBA1-4F45-9FDA-604C6A95DBC4}"/>
              </a:ext>
            </a:extLst>
          </p:cNvPr>
          <p:cNvSpPr/>
          <p:nvPr/>
        </p:nvSpPr>
        <p:spPr>
          <a:xfrm>
            <a:off x="5556975" y="235300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F54504B4-C0B7-EB4F-A6AD-2FD0EA2360CD}"/>
              </a:ext>
            </a:extLst>
          </p:cNvPr>
          <p:cNvSpPr/>
          <p:nvPr/>
        </p:nvSpPr>
        <p:spPr>
          <a:xfrm>
            <a:off x="6826797" y="196198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BF67F822-3B9A-CA4B-8F51-A0E67FA24409}"/>
              </a:ext>
            </a:extLst>
          </p:cNvPr>
          <p:cNvSpPr/>
          <p:nvPr/>
        </p:nvSpPr>
        <p:spPr>
          <a:xfrm>
            <a:off x="4661702" y="283369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FF03A6C6-AD38-A042-B0BA-C0360EA88CAB}"/>
              </a:ext>
            </a:extLst>
          </p:cNvPr>
          <p:cNvSpPr/>
          <p:nvPr/>
        </p:nvSpPr>
        <p:spPr>
          <a:xfrm>
            <a:off x="6162933" y="304234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E00CE55B-03F9-2845-96ED-CB6713F27AC1}"/>
              </a:ext>
            </a:extLst>
          </p:cNvPr>
          <p:cNvSpPr/>
          <p:nvPr/>
        </p:nvSpPr>
        <p:spPr>
          <a:xfrm>
            <a:off x="7322794" y="3042102"/>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12">
            <a:extLst>
              <a:ext uri="{FF2B5EF4-FFF2-40B4-BE49-F238E27FC236}">
                <a16:creationId xmlns:a16="http://schemas.microsoft.com/office/drawing/2014/main" id="{AA69B6B4-DB8A-8E43-9903-F18DF467AC9E}"/>
              </a:ext>
            </a:extLst>
          </p:cNvPr>
          <p:cNvCxnSpPr>
            <a:cxnSpLocks/>
            <a:stCxn id="20" idx="7"/>
            <a:endCxn id="21" idx="2"/>
          </p:cNvCxnSpPr>
          <p:nvPr/>
        </p:nvCxnSpPr>
        <p:spPr>
          <a:xfrm flipV="1">
            <a:off x="5894484" y="2147334"/>
            <a:ext cx="932313" cy="25995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13">
            <a:extLst>
              <a:ext uri="{FF2B5EF4-FFF2-40B4-BE49-F238E27FC236}">
                <a16:creationId xmlns:a16="http://schemas.microsoft.com/office/drawing/2014/main" id="{D5A8E83E-1876-9641-BBBD-42FCE5DA34CD}"/>
              </a:ext>
            </a:extLst>
          </p:cNvPr>
          <p:cNvCxnSpPr>
            <a:stCxn id="20" idx="5"/>
            <a:endCxn id="23" idx="1"/>
          </p:cNvCxnSpPr>
          <p:nvPr/>
        </p:nvCxnSpPr>
        <p:spPr>
          <a:xfrm>
            <a:off x="5894484" y="2669419"/>
            <a:ext cx="326356" cy="42721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14">
            <a:extLst>
              <a:ext uri="{FF2B5EF4-FFF2-40B4-BE49-F238E27FC236}">
                <a16:creationId xmlns:a16="http://schemas.microsoft.com/office/drawing/2014/main" id="{881EC7E0-9A9F-6243-95CE-F2C4B12F31DB}"/>
              </a:ext>
            </a:extLst>
          </p:cNvPr>
          <p:cNvCxnSpPr>
            <a:cxnSpLocks/>
            <a:stCxn id="23" idx="2"/>
            <a:endCxn id="22" idx="6"/>
          </p:cNvCxnSpPr>
          <p:nvPr/>
        </p:nvCxnSpPr>
        <p:spPr>
          <a:xfrm flipH="1" flipV="1">
            <a:off x="5057118" y="3019044"/>
            <a:ext cx="1105815" cy="20865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15">
            <a:extLst>
              <a:ext uri="{FF2B5EF4-FFF2-40B4-BE49-F238E27FC236}">
                <a16:creationId xmlns:a16="http://schemas.microsoft.com/office/drawing/2014/main" id="{A2C0F6E9-F1F5-1842-8A7A-796ECA971D85}"/>
              </a:ext>
            </a:extLst>
          </p:cNvPr>
          <p:cNvCxnSpPr>
            <a:cxnSpLocks/>
            <a:stCxn id="20" idx="2"/>
            <a:endCxn id="22" idx="7"/>
          </p:cNvCxnSpPr>
          <p:nvPr/>
        </p:nvCxnSpPr>
        <p:spPr>
          <a:xfrm flipH="1">
            <a:off x="4999211" y="2538356"/>
            <a:ext cx="557764" cy="349624"/>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16">
            <a:extLst>
              <a:ext uri="{FF2B5EF4-FFF2-40B4-BE49-F238E27FC236}">
                <a16:creationId xmlns:a16="http://schemas.microsoft.com/office/drawing/2014/main" id="{AAB42C1F-FDEF-9644-A0EE-491368ABE4B9}"/>
              </a:ext>
            </a:extLst>
          </p:cNvPr>
          <p:cNvCxnSpPr>
            <a:stCxn id="21" idx="5"/>
            <a:endCxn id="24" idx="0"/>
          </p:cNvCxnSpPr>
          <p:nvPr/>
        </p:nvCxnSpPr>
        <p:spPr>
          <a:xfrm>
            <a:off x="7164306" y="2278396"/>
            <a:ext cx="356197" cy="763706"/>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F75D29E9-61DD-DB43-B5EC-311EE3FF2016}"/>
              </a:ext>
            </a:extLst>
          </p:cNvPr>
          <p:cNvSpPr/>
          <p:nvPr/>
        </p:nvSpPr>
        <p:spPr>
          <a:xfrm>
            <a:off x="4999211" y="4024557"/>
            <a:ext cx="4069093" cy="923330"/>
          </a:xfrm>
          <a:prstGeom prst="rect">
            <a:avLst/>
          </a:prstGeom>
        </p:spPr>
        <p:txBody>
          <a:bodyPr wrap="square">
            <a:spAutoFit/>
          </a:bodyPr>
          <a:lstStyle/>
          <a:p>
            <a:r>
              <a:rPr lang="en-US" altLang="zh-CN" b="1" dirty="0">
                <a:solidFill>
                  <a:schemeClr val="accent1"/>
                </a:solidFill>
                <a:latin typeface="Times New Roman"/>
                <a:cs typeface="Times New Roman"/>
              </a:rPr>
              <a:t>Examples:</a:t>
            </a:r>
            <a:r>
              <a:rPr lang="zh-CN" altLang="en-US" b="1" dirty="0">
                <a:solidFill>
                  <a:schemeClr val="accent1"/>
                </a:solidFill>
                <a:latin typeface="Times New Roman"/>
                <a:cs typeface="Times New Roman"/>
              </a:rPr>
              <a:t>   </a:t>
            </a:r>
            <a:r>
              <a:rPr lang="en-US" altLang="zh-CN" b="1" dirty="0">
                <a:latin typeface="Times New Roman"/>
                <a:cs typeface="Times New Roman"/>
              </a:rPr>
              <a:t>network</a:t>
            </a:r>
            <a:r>
              <a:rPr lang="zh-CN" altLang="en-US" b="1" dirty="0">
                <a:latin typeface="Times New Roman"/>
                <a:cs typeface="Times New Roman"/>
              </a:rPr>
              <a:t> </a:t>
            </a:r>
            <a:r>
              <a:rPr lang="en-US" altLang="zh-CN" b="1" dirty="0">
                <a:latin typeface="Times New Roman"/>
                <a:cs typeface="Times New Roman"/>
              </a:rPr>
              <a:t>communication</a:t>
            </a:r>
            <a:r>
              <a:rPr lang="zh-CN" altLang="en-US" b="1" dirty="0">
                <a:latin typeface="Times New Roman"/>
                <a:cs typeface="Times New Roman"/>
              </a:rPr>
              <a:t>  </a:t>
            </a:r>
            <a:endParaRPr lang="en-US" altLang="zh-CN" b="1" dirty="0">
              <a:latin typeface="Times New Roman"/>
              <a:cs typeface="Times New Roman"/>
            </a:endParaRPr>
          </a:p>
          <a:p>
            <a:r>
              <a:rPr lang="zh-CN" altLang="en-US" b="1" dirty="0">
                <a:latin typeface="Times New Roman"/>
                <a:cs typeface="Times New Roman"/>
              </a:rPr>
              <a:t>                     </a:t>
            </a:r>
            <a:r>
              <a:rPr lang="en-US" altLang="zh-CN" b="1" dirty="0">
                <a:latin typeface="Times New Roman"/>
                <a:cs typeface="Times New Roman"/>
              </a:rPr>
              <a:t>following</a:t>
            </a:r>
            <a:r>
              <a:rPr lang="zh-CN" altLang="en-US" b="1" dirty="0">
                <a:latin typeface="Times New Roman"/>
                <a:cs typeface="Times New Roman"/>
              </a:rPr>
              <a:t> </a:t>
            </a:r>
            <a:r>
              <a:rPr lang="en-US" altLang="zh-CN" b="1" dirty="0">
                <a:latin typeface="Times New Roman"/>
                <a:cs typeface="Times New Roman"/>
              </a:rPr>
              <a:t>in</a:t>
            </a:r>
            <a:r>
              <a:rPr lang="zh-CN" altLang="en-US" b="1" dirty="0">
                <a:latin typeface="Times New Roman"/>
                <a:cs typeface="Times New Roman"/>
              </a:rPr>
              <a:t> </a:t>
            </a:r>
            <a:r>
              <a:rPr lang="en-US" altLang="zh-CN" b="1" dirty="0">
                <a:latin typeface="Times New Roman"/>
                <a:cs typeface="Times New Roman"/>
              </a:rPr>
              <a:t>Weibo</a:t>
            </a:r>
          </a:p>
          <a:p>
            <a:r>
              <a:rPr lang="zh-CN" altLang="en-US" b="1" dirty="0">
                <a:latin typeface="Times New Roman"/>
                <a:cs typeface="Times New Roman"/>
              </a:rPr>
              <a:t>                      </a:t>
            </a:r>
            <a:r>
              <a:rPr lang="en-US" altLang="zh-CN" b="1" dirty="0">
                <a:latin typeface="Times New Roman"/>
                <a:cs typeface="Times New Roman"/>
              </a:rPr>
              <a:t>phone</a:t>
            </a:r>
            <a:r>
              <a:rPr lang="zh-CN" altLang="en-US" b="1" dirty="0">
                <a:latin typeface="Times New Roman"/>
                <a:cs typeface="Times New Roman"/>
              </a:rPr>
              <a:t> </a:t>
            </a:r>
            <a:r>
              <a:rPr lang="en-US" altLang="zh-CN" b="1" dirty="0">
                <a:latin typeface="Times New Roman"/>
                <a:cs typeface="Times New Roman"/>
              </a:rPr>
              <a:t>calls</a:t>
            </a:r>
          </a:p>
        </p:txBody>
      </p:sp>
      <p:cxnSp>
        <p:nvCxnSpPr>
          <p:cNvPr id="39" name="直接连接符 12">
            <a:extLst>
              <a:ext uri="{FF2B5EF4-FFF2-40B4-BE49-F238E27FC236}">
                <a16:creationId xmlns:a16="http://schemas.microsoft.com/office/drawing/2014/main" id="{B2974833-8B2E-C84F-A24B-464902502716}"/>
              </a:ext>
            </a:extLst>
          </p:cNvPr>
          <p:cNvCxnSpPr>
            <a:cxnSpLocks/>
            <a:stCxn id="23" idx="6"/>
            <a:endCxn id="24" idx="2"/>
          </p:cNvCxnSpPr>
          <p:nvPr/>
        </p:nvCxnSpPr>
        <p:spPr>
          <a:xfrm flipV="1">
            <a:off x="6558349" y="3227454"/>
            <a:ext cx="764445" cy="243"/>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49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14</a:t>
            </a:fld>
            <a:endParaRPr kumimoji="1" lang="zh-CN" altLang="en-US"/>
          </a:p>
        </p:txBody>
      </p:sp>
      <p:sp>
        <p:nvSpPr>
          <p:cNvPr id="7" name="椭圆 6">
            <a:extLst>
              <a:ext uri="{FF2B5EF4-FFF2-40B4-BE49-F238E27FC236}">
                <a16:creationId xmlns:a16="http://schemas.microsoft.com/office/drawing/2014/main" id="{DE6766B8-0319-0043-B027-551E48836533}"/>
              </a:ext>
            </a:extLst>
          </p:cNvPr>
          <p:cNvSpPr/>
          <p:nvPr/>
        </p:nvSpPr>
        <p:spPr>
          <a:xfrm>
            <a:off x="581050" y="133754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a:extLst>
              <a:ext uri="{FF2B5EF4-FFF2-40B4-BE49-F238E27FC236}">
                <a16:creationId xmlns:a16="http://schemas.microsoft.com/office/drawing/2014/main" id="{F0D5D1C7-1086-CD4F-8F91-70D822A19925}"/>
              </a:ext>
            </a:extLst>
          </p:cNvPr>
          <p:cNvSpPr/>
          <p:nvPr/>
        </p:nvSpPr>
        <p:spPr>
          <a:xfrm>
            <a:off x="1850872" y="108720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a:extLst>
              <a:ext uri="{FF2B5EF4-FFF2-40B4-BE49-F238E27FC236}">
                <a16:creationId xmlns:a16="http://schemas.microsoft.com/office/drawing/2014/main" id="{013A37FE-2329-A84B-813C-34EE4EC0ABE4}"/>
              </a:ext>
            </a:extLst>
          </p:cNvPr>
          <p:cNvSpPr/>
          <p:nvPr/>
        </p:nvSpPr>
        <p:spPr>
          <a:xfrm>
            <a:off x="581050" y="2387344"/>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F97EDB0F-36F3-0244-98E1-29FD27FF0588}"/>
              </a:ext>
            </a:extLst>
          </p:cNvPr>
          <p:cNvSpPr/>
          <p:nvPr/>
        </p:nvSpPr>
        <p:spPr>
          <a:xfrm>
            <a:off x="1293109" y="1877788"/>
            <a:ext cx="395416" cy="370703"/>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7BC267E9-51F5-414A-BAA0-7B6FA62C8ADC}"/>
              </a:ext>
            </a:extLst>
          </p:cNvPr>
          <p:cNvSpPr/>
          <p:nvPr/>
        </p:nvSpPr>
        <p:spPr>
          <a:xfrm>
            <a:off x="2220259" y="1994042"/>
            <a:ext cx="395416" cy="4077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直接连接符 12">
            <a:extLst>
              <a:ext uri="{FF2B5EF4-FFF2-40B4-BE49-F238E27FC236}">
                <a16:creationId xmlns:a16="http://schemas.microsoft.com/office/drawing/2014/main" id="{CB0BD127-90BE-CC43-8CF0-E28FD6EF8307}"/>
              </a:ext>
            </a:extLst>
          </p:cNvPr>
          <p:cNvCxnSpPr>
            <a:stCxn id="7" idx="6"/>
            <a:endCxn id="9" idx="2"/>
          </p:cNvCxnSpPr>
          <p:nvPr/>
        </p:nvCxnSpPr>
        <p:spPr>
          <a:xfrm flipV="1">
            <a:off x="976466" y="1272556"/>
            <a:ext cx="874406" cy="25034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3">
            <a:extLst>
              <a:ext uri="{FF2B5EF4-FFF2-40B4-BE49-F238E27FC236}">
                <a16:creationId xmlns:a16="http://schemas.microsoft.com/office/drawing/2014/main" id="{88F88B3C-9148-2248-88BC-D6D205ED8DB4}"/>
              </a:ext>
            </a:extLst>
          </p:cNvPr>
          <p:cNvCxnSpPr>
            <a:stCxn id="7" idx="5"/>
            <a:endCxn id="12" idx="1"/>
          </p:cNvCxnSpPr>
          <p:nvPr/>
        </p:nvCxnSpPr>
        <p:spPr>
          <a:xfrm>
            <a:off x="918559" y="1653962"/>
            <a:ext cx="432457" cy="27811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1FD6BF12-238D-AC43-ABA8-B6F2B407271E}"/>
              </a:ext>
            </a:extLst>
          </p:cNvPr>
          <p:cNvCxnSpPr>
            <a:stCxn id="12" idx="3"/>
            <a:endCxn id="11" idx="7"/>
          </p:cNvCxnSpPr>
          <p:nvPr/>
        </p:nvCxnSpPr>
        <p:spPr>
          <a:xfrm flipH="1">
            <a:off x="918559" y="2194203"/>
            <a:ext cx="432457" cy="247429"/>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5">
            <a:extLst>
              <a:ext uri="{FF2B5EF4-FFF2-40B4-BE49-F238E27FC236}">
                <a16:creationId xmlns:a16="http://schemas.microsoft.com/office/drawing/2014/main" id="{5E657218-2FBC-1247-B135-1605C5913FDE}"/>
              </a:ext>
            </a:extLst>
          </p:cNvPr>
          <p:cNvCxnSpPr>
            <a:stCxn id="7" idx="4"/>
            <a:endCxn id="11" idx="0"/>
          </p:cNvCxnSpPr>
          <p:nvPr/>
        </p:nvCxnSpPr>
        <p:spPr>
          <a:xfrm>
            <a:off x="778758" y="1708250"/>
            <a:ext cx="0" cy="67909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D5B95246-68AF-6949-9F95-C2E0FFC5851C}"/>
              </a:ext>
            </a:extLst>
          </p:cNvPr>
          <p:cNvCxnSpPr>
            <a:stCxn id="9" idx="5"/>
            <a:endCxn id="13" idx="0"/>
          </p:cNvCxnSpPr>
          <p:nvPr/>
        </p:nvCxnSpPr>
        <p:spPr>
          <a:xfrm>
            <a:off x="2188381" y="1403619"/>
            <a:ext cx="229586" cy="59042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58F1AA6-B22E-3649-A496-1A3BAC3D5796}"/>
              </a:ext>
            </a:extLst>
          </p:cNvPr>
          <p:cNvSpPr txBox="1"/>
          <p:nvPr/>
        </p:nvSpPr>
        <p:spPr>
          <a:xfrm>
            <a:off x="1558733" y="2072300"/>
            <a:ext cx="499856" cy="369332"/>
          </a:xfrm>
          <a:prstGeom prst="rect">
            <a:avLst/>
          </a:prstGeom>
          <a:noFill/>
        </p:spPr>
        <p:txBody>
          <a:bodyPr wrap="square" rtlCol="0">
            <a:spAutoFit/>
          </a:bodyPr>
          <a:lstStyle/>
          <a:p>
            <a:r>
              <a:rPr kumimoji="1" lang="en-US" altLang="zh-CN" dirty="0"/>
              <a:t>A</a:t>
            </a:r>
            <a:endParaRPr kumimoji="1" lang="zh-CN"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5A8FF4E-677F-FB42-AEC9-B4B148875477}"/>
                  </a:ext>
                </a:extLst>
              </p:cNvPr>
              <p:cNvSpPr/>
              <p:nvPr/>
            </p:nvSpPr>
            <p:spPr>
              <a:xfrm>
                <a:off x="3227036" y="985044"/>
                <a:ext cx="5593407" cy="1502655"/>
              </a:xfrm>
              <a:prstGeom prst="rect">
                <a:avLst/>
              </a:prstGeom>
            </p:spPr>
            <p:txBody>
              <a:bodyPr wrap="square">
                <a:spAutoFit/>
              </a:bodyPr>
              <a:lstStyle/>
              <a:p>
                <a:r>
                  <a:rPr lang="en-US" altLang="zh-CN" sz="2000" b="1" dirty="0">
                    <a:solidFill>
                      <a:srgbClr val="C00000"/>
                    </a:solidFill>
                    <a:latin typeface="Times New Roman"/>
                    <a:cs typeface="Times New Roman"/>
                  </a:rPr>
                  <a:t>Node</a:t>
                </a:r>
                <a:r>
                  <a:rPr lang="zh-CN" altLang="en-US" sz="2000" b="1" dirty="0">
                    <a:solidFill>
                      <a:srgbClr val="C00000"/>
                    </a:solidFill>
                    <a:latin typeface="Times New Roman"/>
                    <a:cs typeface="Times New Roman"/>
                  </a:rPr>
                  <a:t> </a:t>
                </a:r>
                <a:r>
                  <a:rPr lang="en-US" altLang="zh-CN" sz="2000" b="1" dirty="0">
                    <a:solidFill>
                      <a:srgbClr val="C00000"/>
                    </a:solidFill>
                    <a:latin typeface="Times New Roman"/>
                    <a:cs typeface="Times New Roman"/>
                  </a:rPr>
                  <a:t>Degree,</a:t>
                </a:r>
                <a:r>
                  <a:rPr lang="zh-CN" altLang="en-US" sz="2000" b="1" dirty="0">
                    <a:solidFill>
                      <a:srgbClr val="C00000"/>
                    </a:solidFill>
                    <a:latin typeface="Times New Roman"/>
                    <a:cs typeface="Times New Roman"/>
                  </a:rPr>
                  <a:t> </a:t>
                </a:r>
                <a:r>
                  <a:rPr lang="en-US" altLang="zh-CN" sz="2000" b="1" dirty="0">
                    <a:solidFill>
                      <a:srgbClr val="C00000"/>
                    </a:solidFill>
                    <a:latin typeface="Times New Roman"/>
                    <a:cs typeface="Times New Roman"/>
                  </a:rPr>
                  <a:t>degree(v):</a:t>
                </a:r>
                <a:r>
                  <a:rPr lang="zh-CN" altLang="en-US" sz="2000" b="1" dirty="0">
                    <a:solidFill>
                      <a:srgbClr val="C00000"/>
                    </a:solidFill>
                    <a:latin typeface="Times New Roman"/>
                    <a:cs typeface="Times New Roman"/>
                  </a:rPr>
                  <a:t> </a:t>
                </a:r>
                <a:r>
                  <a:rPr lang="en-US" altLang="zh-CN" sz="2000" b="1" dirty="0">
                    <a:latin typeface="Times New Roman"/>
                    <a:cs typeface="Times New Roman"/>
                  </a:rPr>
                  <a:t>the</a:t>
                </a:r>
                <a:r>
                  <a:rPr lang="zh-CN" altLang="en-US" sz="2000" b="1" dirty="0">
                    <a:latin typeface="Times New Roman"/>
                    <a:cs typeface="Times New Roman"/>
                  </a:rPr>
                  <a:t> </a:t>
                </a:r>
                <a:r>
                  <a:rPr lang="en-US" altLang="zh-CN" sz="2000" b="1" dirty="0">
                    <a:latin typeface="Times New Roman"/>
                    <a:cs typeface="Times New Roman"/>
                  </a:rPr>
                  <a:t>number</a:t>
                </a:r>
                <a:r>
                  <a:rPr lang="zh-CN" altLang="en-US" sz="2000" b="1" dirty="0">
                    <a:latin typeface="Times New Roman"/>
                    <a:cs typeface="Times New Roman"/>
                  </a:rPr>
                  <a:t> </a:t>
                </a:r>
                <a:r>
                  <a:rPr lang="en-US" altLang="zh-CN" sz="2000" b="1" dirty="0">
                    <a:latin typeface="Times New Roman"/>
                    <a:cs typeface="Times New Roman"/>
                  </a:rPr>
                  <a:t>of</a:t>
                </a:r>
                <a:r>
                  <a:rPr lang="zh-CN" altLang="en-US" sz="2000" b="1" dirty="0">
                    <a:latin typeface="Times New Roman"/>
                    <a:cs typeface="Times New Roman"/>
                  </a:rPr>
                  <a:t> </a:t>
                </a:r>
                <a:r>
                  <a:rPr lang="en-US" altLang="zh-CN" sz="2000" b="1" dirty="0">
                    <a:latin typeface="Times New Roman"/>
                    <a:cs typeface="Times New Roman"/>
                  </a:rPr>
                  <a:t>edge</a:t>
                </a:r>
                <a:r>
                  <a:rPr lang="zh-CN" altLang="en-US" sz="2000" b="1" dirty="0">
                    <a:latin typeface="Times New Roman"/>
                    <a:cs typeface="Times New Roman"/>
                  </a:rPr>
                  <a:t> </a:t>
                </a:r>
                <a:r>
                  <a:rPr lang="en-US" altLang="zh-CN" sz="2000" b="1" dirty="0">
                    <a:latin typeface="Times New Roman"/>
                    <a:cs typeface="Times New Roman"/>
                  </a:rPr>
                  <a:t>adjacent</a:t>
                </a:r>
                <a:r>
                  <a:rPr lang="zh-CN" altLang="en-US" sz="2000" b="1" dirty="0">
                    <a:latin typeface="Times New Roman"/>
                    <a:cs typeface="Times New Roman"/>
                  </a:rPr>
                  <a:t> </a:t>
                </a:r>
                <a:r>
                  <a:rPr lang="en-US" altLang="zh-CN" sz="2000" b="1" dirty="0">
                    <a:latin typeface="Times New Roman"/>
                    <a:cs typeface="Times New Roman"/>
                  </a:rPr>
                  <a:t>to</a:t>
                </a:r>
                <a:r>
                  <a:rPr lang="zh-CN" altLang="en-US" sz="2000" b="1" dirty="0">
                    <a:latin typeface="Times New Roman"/>
                    <a:cs typeface="Times New Roman"/>
                  </a:rPr>
                  <a:t> </a:t>
                </a:r>
                <a:r>
                  <a:rPr lang="en-US" altLang="zh-CN" sz="2000" b="1" dirty="0">
                    <a:latin typeface="Times New Roman"/>
                    <a:cs typeface="Times New Roman"/>
                  </a:rPr>
                  <a:t>node</a:t>
                </a:r>
                <a:r>
                  <a:rPr lang="zh-CN" altLang="en-US" sz="2000" b="1" dirty="0">
                    <a:latin typeface="Times New Roman"/>
                    <a:cs typeface="Times New Roman"/>
                  </a:rPr>
                  <a:t> </a:t>
                </a:r>
                <a:r>
                  <a:rPr lang="en-US" altLang="zh-CN" sz="2000" b="1" dirty="0">
                    <a:latin typeface="Times New Roman"/>
                    <a:cs typeface="Times New Roman"/>
                  </a:rPr>
                  <a:t>v.</a:t>
                </a:r>
                <a:r>
                  <a:rPr lang="zh-CN" altLang="en-US" sz="2000" b="1" dirty="0">
                    <a:latin typeface="Times New Roman"/>
                    <a:cs typeface="Times New Roman"/>
                  </a:rPr>
                  <a:t>  </a:t>
                </a:r>
                <a:endParaRPr lang="en-US" altLang="zh-CN" sz="2000" b="1" dirty="0">
                  <a:latin typeface="Times New Roman"/>
                  <a:cs typeface="Times New Roman"/>
                </a:endParaRPr>
              </a:p>
              <a:p>
                <a:pPr/>
                <a14:m>
                  <m:oMathPara xmlns:m="http://schemas.openxmlformats.org/officeDocument/2006/math">
                    <m:oMathParaPr>
                      <m:jc m:val="left"/>
                    </m:oMathParaPr>
                    <m:oMath xmlns:m="http://schemas.openxmlformats.org/officeDocument/2006/math">
                      <m:r>
                        <a:rPr lang="en-US" altLang="zh-CN" sz="2000" b="1" i="1" smtClean="0">
                          <a:latin typeface="Cambria Math" panose="02040503050406030204" pitchFamily="18" charset="0"/>
                          <a:cs typeface="Times New Roman"/>
                        </a:rPr>
                        <m:t>𝒅𝒆𝒈𝒓𝒆𝒆</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𝑨</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𝟐</m:t>
                      </m:r>
                    </m:oMath>
                  </m:oMathPara>
                </a14:m>
                <a:endParaRPr lang="en-US" altLang="zh-CN" sz="2000" b="1" dirty="0">
                  <a:latin typeface="Times New Roman"/>
                  <a:cs typeface="Times New Roman"/>
                </a:endParaRPr>
              </a:p>
              <a:p>
                <a:r>
                  <a:rPr lang="en-US" altLang="zh-CN" sz="2000" b="1" dirty="0">
                    <a:cs typeface="Times New Roman"/>
                  </a:rPr>
                  <a:t>Average</a:t>
                </a:r>
                <a:r>
                  <a:rPr lang="zh-CN" altLang="en-US" sz="2000" b="1" dirty="0">
                    <a:cs typeface="Times New Roman"/>
                  </a:rPr>
                  <a:t> </a:t>
                </a:r>
                <a:r>
                  <a:rPr lang="en-US" altLang="zh-CN" sz="2000" b="1" dirty="0">
                    <a:cs typeface="Times New Roman"/>
                  </a:rPr>
                  <a:t>Degree</a:t>
                </a:r>
                <a:r>
                  <a:rPr lang="zh-CN" altLang="en-US" sz="2000" b="1" dirty="0">
                    <a:cs typeface="Times New Roman"/>
                  </a:rPr>
                  <a:t> </a:t>
                </a:r>
                <a14:m>
                  <m:oMath xmlns:m="http://schemas.openxmlformats.org/officeDocument/2006/math">
                    <m:r>
                      <a:rPr lang="en-US" altLang="zh-CN" sz="2000" b="1" i="1">
                        <a:latin typeface="Cambria Math" panose="02040503050406030204" pitchFamily="18" charset="0"/>
                        <a:cs typeface="Times New Roman"/>
                      </a:rPr>
                      <m:t>=</m:t>
                    </m:r>
                    <m:f>
                      <m:fPr>
                        <m:ctrlPr>
                          <a:rPr lang="en-US" altLang="zh-CN" sz="2000" b="1" i="1" smtClean="0">
                            <a:latin typeface="Cambria Math" panose="02040503050406030204" pitchFamily="18" charset="0"/>
                            <a:cs typeface="Times New Roman"/>
                          </a:rPr>
                        </m:ctrlPr>
                      </m:fPr>
                      <m:num>
                        <m:r>
                          <a:rPr lang="en-US" altLang="zh-CN" sz="2000" b="1" i="1" smtClean="0">
                            <a:latin typeface="Cambria Math" panose="02040503050406030204" pitchFamily="18" charset="0"/>
                            <a:cs typeface="Times New Roman"/>
                          </a:rPr>
                          <m:t>𝟐</m:t>
                        </m:r>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𝑬</m:t>
                        </m:r>
                        <m:r>
                          <a:rPr lang="en-US" altLang="zh-CN" sz="2000" b="1" i="1" smtClean="0">
                            <a:latin typeface="Cambria Math" panose="02040503050406030204" pitchFamily="18" charset="0"/>
                            <a:cs typeface="Times New Roman"/>
                          </a:rPr>
                          <m:t>|</m:t>
                        </m:r>
                      </m:num>
                      <m:den>
                        <m:r>
                          <a:rPr lang="en-US" altLang="zh-CN" sz="2000" b="1" i="1" smtClean="0">
                            <a:latin typeface="Cambria Math" panose="02040503050406030204" pitchFamily="18" charset="0"/>
                            <a:cs typeface="Times New Roman"/>
                          </a:rPr>
                          <m:t>|</m:t>
                        </m:r>
                        <m:r>
                          <a:rPr lang="en-US" altLang="zh-CN" sz="2000" b="1" i="1" smtClean="0">
                            <a:latin typeface="Cambria Math" panose="02040503050406030204" pitchFamily="18" charset="0"/>
                            <a:cs typeface="Times New Roman"/>
                          </a:rPr>
                          <m:t>𝑽</m:t>
                        </m:r>
                        <m:r>
                          <a:rPr lang="en-US" altLang="zh-CN" sz="2000" b="1" i="1" smtClean="0">
                            <a:latin typeface="Cambria Math" panose="02040503050406030204" pitchFamily="18" charset="0"/>
                            <a:cs typeface="Times New Roman"/>
                          </a:rPr>
                          <m:t>|</m:t>
                        </m:r>
                      </m:den>
                    </m:f>
                    <m:r>
                      <a:rPr lang="zh-CN" altLang="en-US" sz="2000" b="1" i="1" smtClean="0">
                        <a:latin typeface="Cambria Math" panose="02040503050406030204" pitchFamily="18" charset="0"/>
                        <a:cs typeface="Times New Roman"/>
                      </a:rPr>
                      <m:t> </m:t>
                    </m:r>
                  </m:oMath>
                </a14:m>
                <a:endParaRPr lang="en-US" altLang="zh-CN" sz="2000" b="1" dirty="0">
                  <a:latin typeface="Times New Roman"/>
                  <a:cs typeface="Times New Roman"/>
                </a:endParaRPr>
              </a:p>
            </p:txBody>
          </p:sp>
        </mc:Choice>
        <mc:Fallback xmlns="">
          <p:sp>
            <p:nvSpPr>
              <p:cNvPr id="19" name="矩形 18">
                <a:extLst>
                  <a:ext uri="{FF2B5EF4-FFF2-40B4-BE49-F238E27FC236}">
                    <a16:creationId xmlns:a16="http://schemas.microsoft.com/office/drawing/2014/main" id="{E5A8FF4E-677F-FB42-AEC9-B4B148875477}"/>
                  </a:ext>
                </a:extLst>
              </p:cNvPr>
              <p:cNvSpPr>
                <a:spLocks noRot="1" noChangeAspect="1" noMove="1" noResize="1" noEditPoints="1" noAdjustHandles="1" noChangeArrowheads="1" noChangeShapeType="1" noTextEdit="1"/>
              </p:cNvSpPr>
              <p:nvPr/>
            </p:nvSpPr>
            <p:spPr>
              <a:xfrm>
                <a:off x="3227036" y="985044"/>
                <a:ext cx="5593407" cy="1502655"/>
              </a:xfrm>
              <a:prstGeom prst="rect">
                <a:avLst/>
              </a:prstGeom>
              <a:blipFill>
                <a:blip r:embed="rId3"/>
                <a:stretch>
                  <a:fillRect l="-907" t="-2542" b="-1695"/>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C3684613-DEAD-5B45-A00A-A9113D5AFFCC}"/>
              </a:ext>
            </a:extLst>
          </p:cNvPr>
          <p:cNvSpPr/>
          <p:nvPr/>
        </p:nvSpPr>
        <p:spPr>
          <a:xfrm>
            <a:off x="733450" y="3443440"/>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F17BCA18-7813-C745-966F-DF847EEE197A}"/>
              </a:ext>
            </a:extLst>
          </p:cNvPr>
          <p:cNvSpPr/>
          <p:nvPr/>
        </p:nvSpPr>
        <p:spPr>
          <a:xfrm>
            <a:off x="2003272" y="319309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5450C589-9770-1B44-81AD-A7C8CAF78111}"/>
              </a:ext>
            </a:extLst>
          </p:cNvPr>
          <p:cNvSpPr/>
          <p:nvPr/>
        </p:nvSpPr>
        <p:spPr>
          <a:xfrm>
            <a:off x="733450" y="449323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448A3A4F-D02A-8941-ABDF-74B322803880}"/>
              </a:ext>
            </a:extLst>
          </p:cNvPr>
          <p:cNvSpPr/>
          <p:nvPr/>
        </p:nvSpPr>
        <p:spPr>
          <a:xfrm>
            <a:off x="1445509" y="3983681"/>
            <a:ext cx="395416" cy="370703"/>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E1647050-EBA8-6242-AC06-4C5A08548A90}"/>
              </a:ext>
            </a:extLst>
          </p:cNvPr>
          <p:cNvSpPr/>
          <p:nvPr/>
        </p:nvSpPr>
        <p:spPr>
          <a:xfrm>
            <a:off x="2372659" y="4099935"/>
            <a:ext cx="395416" cy="4077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12">
            <a:extLst>
              <a:ext uri="{FF2B5EF4-FFF2-40B4-BE49-F238E27FC236}">
                <a16:creationId xmlns:a16="http://schemas.microsoft.com/office/drawing/2014/main" id="{F1B7731D-2BA9-3549-BE6A-286602A3997E}"/>
              </a:ext>
            </a:extLst>
          </p:cNvPr>
          <p:cNvCxnSpPr>
            <a:stCxn id="20" idx="6"/>
            <a:endCxn id="21" idx="2"/>
          </p:cNvCxnSpPr>
          <p:nvPr/>
        </p:nvCxnSpPr>
        <p:spPr>
          <a:xfrm flipV="1">
            <a:off x="1128866" y="3378449"/>
            <a:ext cx="874406" cy="25034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13">
            <a:extLst>
              <a:ext uri="{FF2B5EF4-FFF2-40B4-BE49-F238E27FC236}">
                <a16:creationId xmlns:a16="http://schemas.microsoft.com/office/drawing/2014/main" id="{E6BC72D9-5433-8C4C-B974-E50172EA0239}"/>
              </a:ext>
            </a:extLst>
          </p:cNvPr>
          <p:cNvCxnSpPr>
            <a:stCxn id="20" idx="5"/>
            <a:endCxn id="23" idx="1"/>
          </p:cNvCxnSpPr>
          <p:nvPr/>
        </p:nvCxnSpPr>
        <p:spPr>
          <a:xfrm>
            <a:off x="1070959" y="3759855"/>
            <a:ext cx="432457" cy="27811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14">
            <a:extLst>
              <a:ext uri="{FF2B5EF4-FFF2-40B4-BE49-F238E27FC236}">
                <a16:creationId xmlns:a16="http://schemas.microsoft.com/office/drawing/2014/main" id="{E533B279-FECA-214E-945D-047617C0955F}"/>
              </a:ext>
            </a:extLst>
          </p:cNvPr>
          <p:cNvCxnSpPr>
            <a:stCxn id="23" idx="3"/>
            <a:endCxn id="22" idx="7"/>
          </p:cNvCxnSpPr>
          <p:nvPr/>
        </p:nvCxnSpPr>
        <p:spPr>
          <a:xfrm flipH="1">
            <a:off x="1070959" y="4300096"/>
            <a:ext cx="432457" cy="247429"/>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15">
            <a:extLst>
              <a:ext uri="{FF2B5EF4-FFF2-40B4-BE49-F238E27FC236}">
                <a16:creationId xmlns:a16="http://schemas.microsoft.com/office/drawing/2014/main" id="{5FFE782F-5E01-704D-8ED3-CA0C2B195101}"/>
              </a:ext>
            </a:extLst>
          </p:cNvPr>
          <p:cNvCxnSpPr>
            <a:stCxn id="20" idx="4"/>
            <a:endCxn id="22" idx="0"/>
          </p:cNvCxnSpPr>
          <p:nvPr/>
        </p:nvCxnSpPr>
        <p:spPr>
          <a:xfrm>
            <a:off x="931158" y="3814143"/>
            <a:ext cx="0" cy="679094"/>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16">
            <a:extLst>
              <a:ext uri="{FF2B5EF4-FFF2-40B4-BE49-F238E27FC236}">
                <a16:creationId xmlns:a16="http://schemas.microsoft.com/office/drawing/2014/main" id="{828984C5-6862-2C4E-A7B7-10E21564990E}"/>
              </a:ext>
            </a:extLst>
          </p:cNvPr>
          <p:cNvCxnSpPr>
            <a:stCxn id="21" idx="5"/>
            <a:endCxn id="24" idx="0"/>
          </p:cNvCxnSpPr>
          <p:nvPr/>
        </p:nvCxnSpPr>
        <p:spPr>
          <a:xfrm>
            <a:off x="2340781" y="3509512"/>
            <a:ext cx="229586" cy="590423"/>
          </a:xfrm>
          <a:prstGeom prst="line">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12E5BBD-6091-FB4B-8460-7C72F65D6710}"/>
              </a:ext>
            </a:extLst>
          </p:cNvPr>
          <p:cNvSpPr txBox="1"/>
          <p:nvPr/>
        </p:nvSpPr>
        <p:spPr>
          <a:xfrm>
            <a:off x="1711133" y="4178193"/>
            <a:ext cx="499856" cy="369332"/>
          </a:xfrm>
          <a:prstGeom prst="rect">
            <a:avLst/>
          </a:prstGeom>
          <a:noFill/>
        </p:spPr>
        <p:txBody>
          <a:bodyPr wrap="square" rtlCol="0">
            <a:spAutoFit/>
          </a:bodyPr>
          <a:lstStyle/>
          <a:p>
            <a:r>
              <a:rPr kumimoji="1" lang="en-US" altLang="zh-CN" dirty="0"/>
              <a:t>A</a:t>
            </a:r>
            <a:endParaRPr kumimoji="1" lang="zh-CN" altLang="en-US" dirty="0"/>
          </a:p>
        </p:txBody>
      </p:sp>
      <p:sp>
        <p:nvSpPr>
          <p:cNvPr id="4" name="矩形 3">
            <a:extLst>
              <a:ext uri="{FF2B5EF4-FFF2-40B4-BE49-F238E27FC236}">
                <a16:creationId xmlns:a16="http://schemas.microsoft.com/office/drawing/2014/main" id="{4F51AE66-BDF3-AE4D-A4F9-C9C5FD2B912B}"/>
              </a:ext>
            </a:extLst>
          </p:cNvPr>
          <p:cNvSpPr/>
          <p:nvPr/>
        </p:nvSpPr>
        <p:spPr>
          <a:xfrm>
            <a:off x="3313269" y="2882692"/>
            <a:ext cx="4572000" cy="1754326"/>
          </a:xfrm>
          <a:prstGeom prst="rect">
            <a:avLst/>
          </a:prstGeom>
        </p:spPr>
        <p:txBody>
          <a:bodyPr>
            <a:spAutoFit/>
          </a:bodyPr>
          <a:lstStyle/>
          <a:p>
            <a:r>
              <a:rPr lang="en-US" altLang="zh-CN" b="1" dirty="0">
                <a:latin typeface="Times New Roman"/>
                <a:cs typeface="Times New Roman"/>
              </a:rPr>
              <a:t>In</a:t>
            </a:r>
            <a:r>
              <a:rPr lang="zh-CN" altLang="en-US" b="1" dirty="0">
                <a:latin typeface="Times New Roman"/>
                <a:cs typeface="Times New Roman"/>
              </a:rPr>
              <a:t> </a:t>
            </a:r>
            <a:r>
              <a:rPr lang="en-US" altLang="zh-CN" b="1" dirty="0">
                <a:latin typeface="Times New Roman"/>
                <a:cs typeface="Times New Roman"/>
              </a:rPr>
              <a:t>directed</a:t>
            </a:r>
            <a:r>
              <a:rPr lang="zh-CN" altLang="en-US" b="1" dirty="0">
                <a:latin typeface="Times New Roman"/>
                <a:cs typeface="Times New Roman"/>
              </a:rPr>
              <a:t> </a:t>
            </a:r>
            <a:r>
              <a:rPr lang="en-US" altLang="zh-CN" b="1" dirty="0">
                <a:latin typeface="Times New Roman"/>
                <a:cs typeface="Times New Roman"/>
              </a:rPr>
              <a:t>graph,</a:t>
            </a:r>
            <a:r>
              <a:rPr lang="zh-CN" altLang="en-US" b="1" dirty="0">
                <a:latin typeface="Times New Roman"/>
                <a:cs typeface="Times New Roman"/>
              </a:rPr>
              <a:t> </a:t>
            </a:r>
            <a:r>
              <a:rPr lang="en-US" altLang="zh-CN" b="1" dirty="0">
                <a:latin typeface="Times New Roman"/>
                <a:cs typeface="Times New Roman"/>
              </a:rPr>
              <a:t>we</a:t>
            </a:r>
            <a:r>
              <a:rPr lang="zh-CN" altLang="en-US" b="1" dirty="0">
                <a:latin typeface="Times New Roman"/>
                <a:cs typeface="Times New Roman"/>
              </a:rPr>
              <a:t> </a:t>
            </a:r>
            <a:r>
              <a:rPr lang="en-US" altLang="zh-CN" b="1" dirty="0">
                <a:latin typeface="Times New Roman"/>
                <a:cs typeface="Times New Roman"/>
              </a:rPr>
              <a:t>define</a:t>
            </a:r>
            <a:r>
              <a:rPr lang="zh-CN" altLang="en-US" b="1" dirty="0">
                <a:latin typeface="Times New Roman"/>
                <a:cs typeface="Times New Roman"/>
              </a:rPr>
              <a:t> </a:t>
            </a:r>
            <a:r>
              <a:rPr lang="en-US" altLang="zh-CN" b="1" dirty="0">
                <a:latin typeface="Times New Roman"/>
                <a:cs typeface="Times New Roman"/>
              </a:rPr>
              <a:t>an</a:t>
            </a:r>
            <a:r>
              <a:rPr lang="zh-CN" altLang="en-US" b="1" dirty="0">
                <a:latin typeface="Times New Roman"/>
                <a:cs typeface="Times New Roman"/>
              </a:rPr>
              <a:t> </a:t>
            </a:r>
            <a:r>
              <a:rPr lang="en-US" altLang="zh-CN" b="1" dirty="0">
                <a:solidFill>
                  <a:srgbClr val="C00000"/>
                </a:solidFill>
                <a:latin typeface="Times New Roman"/>
                <a:cs typeface="Times New Roman"/>
              </a:rPr>
              <a:t>in-degree</a:t>
            </a:r>
            <a:r>
              <a:rPr lang="zh-CN" altLang="en-US" b="1" dirty="0">
                <a:latin typeface="Times New Roman"/>
                <a:cs typeface="Times New Roman"/>
              </a:rPr>
              <a:t> </a:t>
            </a:r>
            <a:r>
              <a:rPr lang="en-US" altLang="zh-CN" b="1" dirty="0">
                <a:latin typeface="Times New Roman"/>
                <a:cs typeface="Times New Roman"/>
              </a:rPr>
              <a:t>and</a:t>
            </a:r>
            <a:r>
              <a:rPr lang="zh-CN" altLang="en-US" b="1" dirty="0">
                <a:latin typeface="Times New Roman"/>
                <a:cs typeface="Times New Roman"/>
              </a:rPr>
              <a:t> </a:t>
            </a:r>
            <a:r>
              <a:rPr lang="en-US" altLang="zh-CN" b="1" dirty="0">
                <a:solidFill>
                  <a:srgbClr val="C00000"/>
                </a:solidFill>
                <a:latin typeface="Times New Roman"/>
                <a:cs typeface="Times New Roman"/>
              </a:rPr>
              <a:t>out-degree</a:t>
            </a:r>
            <a:r>
              <a:rPr lang="en-US" altLang="zh-CN" b="1" dirty="0">
                <a:latin typeface="Times New Roman"/>
                <a:cs typeface="Times New Roman"/>
              </a:rPr>
              <a:t>.</a:t>
            </a:r>
            <a:r>
              <a:rPr lang="zh-CN" altLang="en-US" b="1" dirty="0">
                <a:latin typeface="Times New Roman"/>
                <a:cs typeface="Times New Roman"/>
              </a:rPr>
              <a:t>   </a:t>
            </a:r>
            <a:r>
              <a:rPr lang="en-US" altLang="zh-CN" b="1" dirty="0">
                <a:latin typeface="Times New Roman"/>
                <a:cs typeface="Times New Roman"/>
              </a:rPr>
              <a:t>The</a:t>
            </a:r>
            <a:r>
              <a:rPr lang="zh-CN" altLang="en-US" b="1" dirty="0">
                <a:latin typeface="Times New Roman"/>
                <a:cs typeface="Times New Roman"/>
              </a:rPr>
              <a:t> </a:t>
            </a:r>
            <a:r>
              <a:rPr lang="en-US" altLang="zh-CN" b="1" dirty="0">
                <a:latin typeface="Times New Roman"/>
                <a:cs typeface="Times New Roman"/>
              </a:rPr>
              <a:t>(total)</a:t>
            </a:r>
            <a:r>
              <a:rPr lang="zh-CN" altLang="en-US" b="1" dirty="0">
                <a:latin typeface="Times New Roman"/>
                <a:cs typeface="Times New Roman"/>
              </a:rPr>
              <a:t> </a:t>
            </a:r>
            <a:r>
              <a:rPr lang="en-US" altLang="zh-CN" b="1" dirty="0">
                <a:latin typeface="Times New Roman"/>
                <a:cs typeface="Times New Roman"/>
              </a:rPr>
              <a:t>degree</a:t>
            </a:r>
            <a:r>
              <a:rPr lang="zh-CN" altLang="en-US" b="1" dirty="0">
                <a:latin typeface="Times New Roman"/>
                <a:cs typeface="Times New Roman"/>
              </a:rPr>
              <a:t> </a:t>
            </a:r>
            <a:r>
              <a:rPr lang="en-US" altLang="zh-CN" b="1" dirty="0">
                <a:latin typeface="Times New Roman"/>
                <a:cs typeface="Times New Roman"/>
              </a:rPr>
              <a:t>of</a:t>
            </a:r>
            <a:r>
              <a:rPr lang="zh-CN" altLang="en-US" b="1" dirty="0">
                <a:latin typeface="Times New Roman"/>
                <a:cs typeface="Times New Roman"/>
              </a:rPr>
              <a:t>  </a:t>
            </a:r>
            <a:r>
              <a:rPr lang="en-US" altLang="zh-CN" b="1" dirty="0">
                <a:latin typeface="Times New Roman"/>
                <a:cs typeface="Times New Roman"/>
              </a:rPr>
              <a:t>a</a:t>
            </a:r>
            <a:r>
              <a:rPr lang="zh-CN" altLang="en-US" b="1" dirty="0">
                <a:latin typeface="Times New Roman"/>
                <a:cs typeface="Times New Roman"/>
              </a:rPr>
              <a:t> </a:t>
            </a:r>
            <a:r>
              <a:rPr lang="en-US" altLang="zh-CN" b="1" dirty="0">
                <a:latin typeface="Times New Roman"/>
                <a:cs typeface="Times New Roman"/>
              </a:rPr>
              <a:t>node</a:t>
            </a:r>
            <a:r>
              <a:rPr lang="zh-CN" altLang="en-US" b="1" dirty="0">
                <a:latin typeface="Times New Roman"/>
                <a:cs typeface="Times New Roman"/>
              </a:rPr>
              <a:t> </a:t>
            </a:r>
            <a:r>
              <a:rPr lang="en-US" altLang="zh-CN" b="1" dirty="0">
                <a:latin typeface="Times New Roman"/>
                <a:cs typeface="Times New Roman"/>
              </a:rPr>
              <a:t>is</a:t>
            </a:r>
            <a:r>
              <a:rPr lang="zh-CN" altLang="en-US" b="1" dirty="0">
                <a:latin typeface="Times New Roman"/>
                <a:cs typeface="Times New Roman"/>
              </a:rPr>
              <a:t> </a:t>
            </a:r>
            <a:r>
              <a:rPr lang="en-US" altLang="zh-CN" b="1" dirty="0">
                <a:latin typeface="Times New Roman"/>
                <a:cs typeface="Times New Roman"/>
              </a:rPr>
              <a:t>the</a:t>
            </a:r>
            <a:r>
              <a:rPr lang="zh-CN" altLang="en-US" b="1" dirty="0">
                <a:latin typeface="Times New Roman"/>
                <a:cs typeface="Times New Roman"/>
              </a:rPr>
              <a:t> </a:t>
            </a:r>
            <a:r>
              <a:rPr lang="en-US" altLang="zh-CN" b="1" dirty="0">
                <a:latin typeface="Times New Roman"/>
                <a:cs typeface="Times New Roman"/>
              </a:rPr>
              <a:t>sum</a:t>
            </a:r>
            <a:r>
              <a:rPr lang="zh-CN" altLang="en-US" b="1" dirty="0">
                <a:latin typeface="Times New Roman"/>
                <a:cs typeface="Times New Roman"/>
              </a:rPr>
              <a:t> </a:t>
            </a:r>
            <a:r>
              <a:rPr lang="en-US" altLang="zh-CN" b="1" dirty="0">
                <a:latin typeface="Times New Roman"/>
                <a:cs typeface="Times New Roman"/>
              </a:rPr>
              <a:t>of</a:t>
            </a:r>
            <a:r>
              <a:rPr lang="zh-CN" altLang="en-US" b="1" dirty="0">
                <a:latin typeface="Times New Roman"/>
                <a:cs typeface="Times New Roman"/>
              </a:rPr>
              <a:t> </a:t>
            </a:r>
            <a:r>
              <a:rPr lang="en-US" altLang="zh-CN" b="1" dirty="0">
                <a:latin typeface="Times New Roman"/>
                <a:cs typeface="Times New Roman"/>
              </a:rPr>
              <a:t>in-</a:t>
            </a:r>
            <a:r>
              <a:rPr lang="zh-CN" altLang="en-US" b="1" dirty="0">
                <a:latin typeface="Times New Roman"/>
                <a:cs typeface="Times New Roman"/>
              </a:rPr>
              <a:t> </a:t>
            </a:r>
            <a:r>
              <a:rPr lang="en-US" altLang="zh-CN" b="1" dirty="0">
                <a:latin typeface="Times New Roman"/>
                <a:cs typeface="Times New Roman"/>
              </a:rPr>
              <a:t>and</a:t>
            </a:r>
            <a:r>
              <a:rPr lang="zh-CN" altLang="en-US" b="1" dirty="0">
                <a:latin typeface="Times New Roman"/>
                <a:cs typeface="Times New Roman"/>
              </a:rPr>
              <a:t> </a:t>
            </a:r>
            <a:r>
              <a:rPr lang="en-US" altLang="zh-CN" b="1" dirty="0">
                <a:latin typeface="Times New Roman"/>
                <a:cs typeface="Times New Roman"/>
              </a:rPr>
              <a:t>out-degrees.</a:t>
            </a:r>
            <a:r>
              <a:rPr lang="zh-CN" altLang="en-US" b="1" dirty="0">
                <a:latin typeface="Times New Roman"/>
                <a:cs typeface="Times New Roman"/>
              </a:rPr>
              <a:t> </a:t>
            </a:r>
            <a:endParaRPr lang="en-US" altLang="zh-CN" b="1" dirty="0">
              <a:latin typeface="Times New Roman"/>
              <a:cs typeface="Times New Roman"/>
            </a:endParaRPr>
          </a:p>
          <a:p>
            <a:endParaRPr lang="en-US" altLang="zh-CN" b="1" dirty="0">
              <a:latin typeface="Times New Roman"/>
              <a:cs typeface="Times New Roman"/>
            </a:endParaRPr>
          </a:p>
          <a:p>
            <a:r>
              <a:rPr lang="en-US" altLang="zh-CN" b="1" dirty="0">
                <a:solidFill>
                  <a:schemeClr val="accent1"/>
                </a:solidFill>
                <a:latin typeface="Times New Roman"/>
                <a:cs typeface="Times New Roman"/>
              </a:rPr>
              <a:t>Source:</a:t>
            </a:r>
            <a:r>
              <a:rPr lang="zh-CN" altLang="en-US" b="1" dirty="0">
                <a:solidFill>
                  <a:schemeClr val="accent1"/>
                </a:solidFill>
                <a:latin typeface="Times New Roman"/>
                <a:cs typeface="Times New Roman"/>
              </a:rPr>
              <a:t> </a:t>
            </a:r>
            <a:r>
              <a:rPr lang="en-US" altLang="zh-CN" b="1" dirty="0">
                <a:latin typeface="Times New Roman"/>
                <a:cs typeface="Times New Roman"/>
              </a:rPr>
              <a:t>Node</a:t>
            </a:r>
            <a:r>
              <a:rPr lang="zh-CN" altLang="en-US" b="1" dirty="0">
                <a:latin typeface="Times New Roman"/>
                <a:cs typeface="Times New Roman"/>
              </a:rPr>
              <a:t> </a:t>
            </a:r>
            <a:r>
              <a:rPr lang="en-US" altLang="zh-CN" b="1" dirty="0">
                <a:latin typeface="Times New Roman"/>
                <a:cs typeface="Times New Roman"/>
              </a:rPr>
              <a:t>with</a:t>
            </a:r>
            <a:r>
              <a:rPr lang="zh-CN" altLang="en-US" b="1" dirty="0">
                <a:latin typeface="Times New Roman"/>
                <a:cs typeface="Times New Roman"/>
              </a:rPr>
              <a:t> </a:t>
            </a:r>
            <a:r>
              <a:rPr lang="en-US" altLang="zh-CN" b="1" dirty="0">
                <a:latin typeface="Times New Roman"/>
                <a:cs typeface="Times New Roman"/>
              </a:rPr>
              <a:t>in-degree</a:t>
            </a:r>
            <a:r>
              <a:rPr lang="zh-CN" altLang="en-US" b="1" dirty="0">
                <a:latin typeface="Times New Roman"/>
                <a:cs typeface="Times New Roman"/>
              </a:rPr>
              <a:t> </a:t>
            </a:r>
            <a:r>
              <a:rPr lang="en-US" altLang="zh-CN" b="1" dirty="0">
                <a:latin typeface="Times New Roman"/>
                <a:cs typeface="Times New Roman"/>
              </a:rPr>
              <a:t>=</a:t>
            </a:r>
            <a:r>
              <a:rPr lang="zh-CN" altLang="en-US" b="1" dirty="0">
                <a:latin typeface="Times New Roman"/>
                <a:cs typeface="Times New Roman"/>
              </a:rPr>
              <a:t> </a:t>
            </a:r>
            <a:r>
              <a:rPr lang="en-US" altLang="zh-CN" b="1" dirty="0">
                <a:latin typeface="Times New Roman"/>
                <a:cs typeface="Times New Roman"/>
              </a:rPr>
              <a:t>0.</a:t>
            </a:r>
          </a:p>
          <a:p>
            <a:r>
              <a:rPr lang="en-US" altLang="zh-CN" b="1" dirty="0">
                <a:solidFill>
                  <a:schemeClr val="accent1"/>
                </a:solidFill>
                <a:latin typeface="Times New Roman"/>
                <a:cs typeface="Times New Roman"/>
              </a:rPr>
              <a:t>Sink:</a:t>
            </a:r>
            <a:r>
              <a:rPr lang="zh-CN" altLang="en-US" b="1" dirty="0">
                <a:solidFill>
                  <a:schemeClr val="accent1"/>
                </a:solidFill>
                <a:latin typeface="Times New Roman"/>
                <a:cs typeface="Times New Roman"/>
              </a:rPr>
              <a:t> </a:t>
            </a:r>
            <a:r>
              <a:rPr lang="en-US" altLang="zh-CN" b="1" dirty="0">
                <a:latin typeface="Times New Roman"/>
                <a:cs typeface="Times New Roman"/>
              </a:rPr>
              <a:t>Node</a:t>
            </a:r>
            <a:r>
              <a:rPr lang="zh-CN" altLang="en-US" b="1" dirty="0">
                <a:latin typeface="Times New Roman"/>
                <a:cs typeface="Times New Roman"/>
              </a:rPr>
              <a:t> </a:t>
            </a:r>
            <a:r>
              <a:rPr lang="en-US" altLang="zh-CN" b="1" dirty="0">
                <a:latin typeface="Times New Roman"/>
                <a:cs typeface="Times New Roman"/>
              </a:rPr>
              <a:t>with</a:t>
            </a:r>
            <a:r>
              <a:rPr lang="zh-CN" altLang="en-US" b="1" dirty="0">
                <a:latin typeface="Times New Roman"/>
                <a:cs typeface="Times New Roman"/>
              </a:rPr>
              <a:t> </a:t>
            </a:r>
            <a:r>
              <a:rPr lang="en-US" altLang="zh-CN" b="1" dirty="0">
                <a:latin typeface="Times New Roman"/>
                <a:cs typeface="Times New Roman"/>
              </a:rPr>
              <a:t>out-degree</a:t>
            </a:r>
            <a:r>
              <a:rPr lang="zh-CN" altLang="en-US" b="1" dirty="0">
                <a:latin typeface="Times New Roman"/>
                <a:cs typeface="Times New Roman"/>
              </a:rPr>
              <a:t> </a:t>
            </a:r>
            <a:r>
              <a:rPr lang="en-US" altLang="zh-CN" b="1" dirty="0">
                <a:latin typeface="Times New Roman"/>
                <a:cs typeface="Times New Roman"/>
              </a:rPr>
              <a:t>=</a:t>
            </a:r>
            <a:r>
              <a:rPr lang="zh-CN" altLang="en-US" b="1" dirty="0">
                <a:latin typeface="Times New Roman"/>
                <a:cs typeface="Times New Roman"/>
              </a:rPr>
              <a:t> </a:t>
            </a:r>
            <a:r>
              <a:rPr lang="en-US" altLang="zh-CN" b="1" dirty="0">
                <a:latin typeface="Times New Roman"/>
                <a:cs typeface="Times New Roman"/>
              </a:rPr>
              <a:t>0.</a:t>
            </a:r>
          </a:p>
        </p:txBody>
      </p:sp>
    </p:spTree>
    <p:extLst>
      <p:ext uri="{BB962C8B-B14F-4D97-AF65-F5344CB8AC3E}">
        <p14:creationId xmlns:p14="http://schemas.microsoft.com/office/powerpoint/2010/main" val="2817838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15</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en-US" altLang="zh-CN" sz="2000" b="1" dirty="0">
                <a:solidFill>
                  <a:schemeClr val="accent1"/>
                </a:solidFill>
                <a:latin typeface="Times New Roman"/>
                <a:cs typeface="Times New Roman"/>
              </a:rPr>
              <a:t>Complete</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(Clique)</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047FC5E-7BD1-0D4E-8D46-057292A8D52E}"/>
                  </a:ext>
                </a:extLst>
              </p:cNvPr>
              <p:cNvSpPr/>
              <p:nvPr/>
            </p:nvSpPr>
            <p:spPr>
              <a:xfrm>
                <a:off x="523603" y="1537744"/>
                <a:ext cx="4572000" cy="2564805"/>
              </a:xfrm>
              <a:prstGeom prst="rect">
                <a:avLst/>
              </a:prstGeom>
            </p:spPr>
            <p:txBody>
              <a:bodyPr>
                <a:spAutoFit/>
              </a:bodyPr>
              <a:lstStyle/>
              <a:p>
                <a:r>
                  <a:rPr lang="zh-CN" altLang="en-US" dirty="0"/>
                  <a:t>The maximum number of edges in</a:t>
                </a:r>
              </a:p>
              <a:p>
                <a:r>
                  <a:rPr lang="zh-CN" altLang="en-US" dirty="0"/>
                  <a:t>an undirected graph on </a:t>
                </a:r>
                <a14:m>
                  <m:oMath xmlns:m="http://schemas.openxmlformats.org/officeDocument/2006/math">
                    <m:r>
                      <a:rPr lang="en-US" altLang="zh-CN" b="0" i="1" smtClean="0">
                        <a:latin typeface="Cambria Math" panose="02040503050406030204" pitchFamily="18" charset="0"/>
                      </a:rPr>
                      <m:t>𝑁</m:t>
                    </m:r>
                  </m:oMath>
                </a14:m>
                <a:r>
                  <a:rPr lang="zh-CN" altLang="en-US" dirty="0"/>
                  <a:t> nodes is</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𝑚𝑎𝑥</m:t>
                              </m:r>
                            </m:e>
                          </m:d>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en-US" altLang="zh-CN" b="0" dirty="0"/>
              </a:p>
              <a:p>
                <a:endParaRPr lang="en-US" altLang="zh-CN" dirty="0"/>
              </a:p>
              <a:p>
                <a:r>
                  <a:rPr lang="en-US" altLang="zh-CN" b="0" dirty="0"/>
                  <a:t>An</a:t>
                </a:r>
                <a:r>
                  <a:rPr lang="zh-CN" altLang="en-US" b="0" dirty="0"/>
                  <a:t> </a:t>
                </a:r>
                <a:r>
                  <a:rPr lang="en-US" altLang="zh-CN" dirty="0"/>
                  <a:t>undirected graph with the number of</a:t>
                </a:r>
              </a:p>
              <a:p>
                <a:r>
                  <a:rPr lang="en-US" altLang="zh-CN" dirty="0"/>
                  <a:t>edges</a:t>
                </a:r>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𝑚𝑎𝑥</m:t>
                        </m:r>
                      </m:sub>
                    </m:sSub>
                  </m:oMath>
                </a14:m>
                <a:r>
                  <a:rPr lang="zh-CN" altLang="en-US" b="0" dirty="0"/>
                  <a:t> </a:t>
                </a:r>
                <a:r>
                  <a:rPr lang="en-US" altLang="zh-CN" b="0" dirty="0"/>
                  <a:t>is</a:t>
                </a:r>
                <a:r>
                  <a:rPr lang="zh-CN" altLang="en-US" b="0" dirty="0"/>
                  <a:t> </a:t>
                </a:r>
                <a:r>
                  <a:rPr lang="en-US" altLang="zh-CN" b="0" dirty="0"/>
                  <a:t>called</a:t>
                </a:r>
                <a:r>
                  <a:rPr lang="zh-CN" altLang="en-US" b="0" dirty="0"/>
                  <a:t> </a:t>
                </a:r>
                <a:r>
                  <a:rPr lang="en-US" altLang="zh-CN" b="0" dirty="0"/>
                  <a:t>a</a:t>
                </a:r>
                <a:r>
                  <a:rPr lang="zh-CN" altLang="en-US" b="0" dirty="0"/>
                  <a:t> </a:t>
                </a:r>
                <a:r>
                  <a:rPr lang="en-US" altLang="zh-CN" b="0" dirty="0"/>
                  <a:t>complete</a:t>
                </a:r>
                <a:r>
                  <a:rPr lang="zh-CN" altLang="en-US" b="0" dirty="0"/>
                  <a:t> </a:t>
                </a:r>
                <a:r>
                  <a:rPr lang="en-US" altLang="zh-CN" dirty="0"/>
                  <a:t>graph,</a:t>
                </a:r>
                <a:r>
                  <a:rPr lang="zh-CN" altLang="en-US" dirty="0"/>
                  <a:t> </a:t>
                </a:r>
                <a:r>
                  <a:rPr lang="en-US" altLang="zh-CN" dirty="0"/>
                  <a:t>and</a:t>
                </a:r>
                <a:r>
                  <a:rPr lang="zh-CN" altLang="en-US" dirty="0"/>
                  <a:t> </a:t>
                </a:r>
                <a:r>
                  <a:rPr lang="en-US" altLang="zh-CN" dirty="0"/>
                  <a:t>its</a:t>
                </a:r>
                <a:r>
                  <a:rPr lang="zh-CN" altLang="en-US" dirty="0"/>
                  <a:t> </a:t>
                </a:r>
                <a:r>
                  <a:rPr lang="en-US" altLang="zh-CN" dirty="0"/>
                  <a:t>average</a:t>
                </a:r>
                <a:r>
                  <a:rPr lang="zh-CN" altLang="en-US" dirty="0"/>
                  <a:t> </a:t>
                </a:r>
                <a:r>
                  <a:rPr lang="en-US" altLang="zh-CN" dirty="0"/>
                  <a:t>degree</a:t>
                </a:r>
                <a:r>
                  <a:rPr lang="zh-CN" altLang="en-US" dirty="0"/>
                  <a:t> </a:t>
                </a:r>
                <a:r>
                  <a:rPr lang="en-US" altLang="zh-CN" dirty="0"/>
                  <a:t>is</a:t>
                </a:r>
                <a:r>
                  <a:rPr lang="zh-CN" altLang="en-US" dirty="0"/>
                  <a:t>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en-US" altLang="zh-CN" b="0" dirty="0"/>
                  <a:t>.</a:t>
                </a:r>
                <a:r>
                  <a:rPr lang="zh-CN" altLang="en-US" b="0" dirty="0"/>
                  <a:t> </a:t>
                </a:r>
                <a:endParaRPr lang="en-US" altLang="zh-CN" b="0" dirty="0"/>
              </a:p>
            </p:txBody>
          </p:sp>
        </mc:Choice>
        <mc:Fallback xmlns="">
          <p:sp>
            <p:nvSpPr>
              <p:cNvPr id="3" name="矩形 2">
                <a:extLst>
                  <a:ext uri="{FF2B5EF4-FFF2-40B4-BE49-F238E27FC236}">
                    <a16:creationId xmlns:a16="http://schemas.microsoft.com/office/drawing/2014/main" id="{2047FC5E-7BD1-0D4E-8D46-057292A8D52E}"/>
                  </a:ext>
                </a:extLst>
              </p:cNvPr>
              <p:cNvSpPr>
                <a:spLocks noRot="1" noChangeAspect="1" noMove="1" noResize="1" noEditPoints="1" noAdjustHandles="1" noChangeArrowheads="1" noChangeShapeType="1" noTextEdit="1"/>
              </p:cNvSpPr>
              <p:nvPr/>
            </p:nvSpPr>
            <p:spPr>
              <a:xfrm>
                <a:off x="523603" y="1537744"/>
                <a:ext cx="4572000" cy="2564805"/>
              </a:xfrm>
              <a:prstGeom prst="rect">
                <a:avLst/>
              </a:prstGeom>
              <a:blipFill>
                <a:blip r:embed="rId3"/>
                <a:stretch>
                  <a:fillRect l="-1389" t="-493" b="-24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1C283B2-B5FD-694E-8C80-B84A48F5DD6D}"/>
              </a:ext>
            </a:extLst>
          </p:cNvPr>
          <p:cNvPicPr>
            <a:picLocks noChangeAspect="1"/>
          </p:cNvPicPr>
          <p:nvPr/>
        </p:nvPicPr>
        <p:blipFill>
          <a:blip r:embed="rId4"/>
          <a:stretch>
            <a:fillRect/>
          </a:stretch>
        </p:blipFill>
        <p:spPr>
          <a:xfrm>
            <a:off x="5474854" y="1043709"/>
            <a:ext cx="2413000" cy="2349500"/>
          </a:xfrm>
          <a:prstGeom prst="rect">
            <a:avLst/>
          </a:prstGeom>
        </p:spPr>
      </p:pic>
    </p:spTree>
    <p:extLst>
      <p:ext uri="{BB962C8B-B14F-4D97-AF65-F5344CB8AC3E}">
        <p14:creationId xmlns:p14="http://schemas.microsoft.com/office/powerpoint/2010/main" val="91842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16</a:t>
            </a:fld>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A55FB2A-44F1-0D42-B9B1-C8E5FBE41357}"/>
                  </a:ext>
                </a:extLst>
              </p:cNvPr>
              <p:cNvSpPr/>
              <p:nvPr/>
            </p:nvSpPr>
            <p:spPr>
              <a:xfrm>
                <a:off x="419695" y="938022"/>
                <a:ext cx="7913815" cy="1015663"/>
              </a:xfrm>
              <a:prstGeom prst="rect">
                <a:avLst/>
              </a:prstGeom>
            </p:spPr>
            <p:txBody>
              <a:bodyPr wrap="square">
                <a:spAutoFit/>
              </a:bodyPr>
              <a:lstStyle/>
              <a:p>
                <a:r>
                  <a:rPr lang="en-US" altLang="zh-CN" sz="2000" b="1" dirty="0">
                    <a:solidFill>
                      <a:schemeClr val="accent1"/>
                    </a:solidFill>
                    <a:latin typeface="Times New Roman"/>
                    <a:cs typeface="Times New Roman"/>
                  </a:rPr>
                  <a:t>Bipartite</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dirty="0">
                    <a:latin typeface="Helvetica" pitchFamily="2" charset="0"/>
                  </a:rPr>
                  <a:t>is a graph whose nodes can</a:t>
                </a:r>
                <a:r>
                  <a:rPr lang="zh-CN" altLang="en-US" sz="2000" dirty="0">
                    <a:latin typeface="Helvetica" pitchFamily="2" charset="0"/>
                  </a:rPr>
                  <a:t> </a:t>
                </a:r>
                <a:r>
                  <a:rPr lang="en-US" altLang="zh-CN" sz="2000" dirty="0">
                    <a:latin typeface="Helvetica" pitchFamily="2" charset="0"/>
                  </a:rPr>
                  <a:t>be divided into two disjoint sets</a:t>
                </a:r>
                <a:r>
                  <a:rPr lang="zh-CN" altLang="en-US" sz="2000" dirty="0">
                    <a:latin typeface="Helvetica" pitchFamily="2" charset="0"/>
                  </a:rPr>
                  <a:t> </a:t>
                </a:r>
                <a14:m>
                  <m:oMath xmlns:m="http://schemas.openxmlformats.org/officeDocument/2006/math">
                    <m:r>
                      <a:rPr lang="en-US" altLang="zh-CN" sz="2000" i="1">
                        <a:latin typeface="Cambria Math" panose="02040503050406030204" pitchFamily="18" charset="0"/>
                      </a:rPr>
                      <m:t>𝑈</m:t>
                    </m:r>
                    <m:r>
                      <a:rPr lang="zh-CN" altLang="en-US" sz="2000">
                        <a:latin typeface="Cambria Math" panose="02040503050406030204" pitchFamily="18" charset="0"/>
                      </a:rPr>
                      <m:t> </m:t>
                    </m:r>
                  </m:oMath>
                </a14:m>
                <a:r>
                  <a:rPr lang="en-US" altLang="zh-CN" sz="2000" dirty="0">
                    <a:latin typeface="Helvetica" pitchFamily="2" charset="0"/>
                  </a:rPr>
                  <a:t>and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such that</a:t>
                </a:r>
                <a:r>
                  <a:rPr lang="zh-CN" altLang="en-US" sz="2000" dirty="0">
                    <a:latin typeface="Helvetica" pitchFamily="2" charset="0"/>
                  </a:rPr>
                  <a:t> </a:t>
                </a:r>
                <a:r>
                  <a:rPr lang="en-US" altLang="zh-CN" sz="2000" dirty="0">
                    <a:latin typeface="Helvetica" pitchFamily="2" charset="0"/>
                  </a:rPr>
                  <a:t>every link connects a node in </a:t>
                </a:r>
                <a14:m>
                  <m:oMath xmlns:m="http://schemas.openxmlformats.org/officeDocument/2006/math">
                    <m:r>
                      <a:rPr lang="en-US" altLang="zh-CN" sz="2000" i="1">
                        <a:latin typeface="Cambria Math" panose="02040503050406030204" pitchFamily="18" charset="0"/>
                      </a:rPr>
                      <m:t>𝑈</m:t>
                    </m:r>
                  </m:oMath>
                </a14:m>
                <a:r>
                  <a:rPr lang="en-US" altLang="zh-CN" sz="2000" dirty="0">
                    <a:latin typeface="Helvetica" pitchFamily="2" charset="0"/>
                  </a:rPr>
                  <a:t> to one in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that is,</a:t>
                </a:r>
                <a:r>
                  <a:rPr lang="zh-CN" altLang="en-US" sz="2000" dirty="0">
                    <a:latin typeface="Helvetica" pitchFamily="2" charset="0"/>
                  </a:rPr>
                  <a:t> </a:t>
                </a:r>
                <a14:m>
                  <m:oMath xmlns:m="http://schemas.openxmlformats.org/officeDocument/2006/math">
                    <m:r>
                      <a:rPr lang="en-US" altLang="zh-CN" sz="2000" i="1">
                        <a:latin typeface="Cambria Math" panose="02040503050406030204" pitchFamily="18" charset="0"/>
                      </a:rPr>
                      <m:t>𝑈</m:t>
                    </m:r>
                  </m:oMath>
                </a14:m>
                <a:r>
                  <a:rPr lang="en-US" altLang="zh-CN" sz="2000" dirty="0">
                    <a:latin typeface="Helvetica" pitchFamily="2" charset="0"/>
                  </a:rPr>
                  <a:t> and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are independent sets.</a:t>
                </a:r>
                <a:r>
                  <a:rPr lang="zh-CN" altLang="en-US" sz="2000" dirty="0">
                    <a:latin typeface="Helvetica" pitchFamily="2" charset="0"/>
                  </a:rPr>
                  <a:t> </a:t>
                </a:r>
                <a:endParaRPr lang="en-US" altLang="zh-CN" sz="2000" b="1" dirty="0">
                  <a:solidFill>
                    <a:schemeClr val="accent1"/>
                  </a:solidFill>
                  <a:latin typeface="Times New Roman"/>
                  <a:cs typeface="Times New Roman"/>
                </a:endParaRPr>
              </a:p>
            </p:txBody>
          </p:sp>
        </mc:Choice>
        <mc:Fallback xmlns="">
          <p:sp>
            <p:nvSpPr>
              <p:cNvPr id="10" name="矩形 9">
                <a:extLst>
                  <a:ext uri="{FF2B5EF4-FFF2-40B4-BE49-F238E27FC236}">
                    <a16:creationId xmlns:a16="http://schemas.microsoft.com/office/drawing/2014/main" id="{CA55FB2A-44F1-0D42-B9B1-C8E5FBE41357}"/>
                  </a:ext>
                </a:extLst>
              </p:cNvPr>
              <p:cNvSpPr>
                <a:spLocks noRot="1" noChangeAspect="1" noMove="1" noResize="1" noEditPoints="1" noAdjustHandles="1" noChangeArrowheads="1" noChangeShapeType="1" noTextEdit="1"/>
              </p:cNvSpPr>
              <p:nvPr/>
            </p:nvSpPr>
            <p:spPr>
              <a:xfrm>
                <a:off x="419695" y="938022"/>
                <a:ext cx="7913815" cy="1015663"/>
              </a:xfrm>
              <a:prstGeom prst="rect">
                <a:avLst/>
              </a:prstGeom>
              <a:blipFill>
                <a:blip r:embed="rId3"/>
                <a:stretch>
                  <a:fillRect l="-963" t="-2500" b="-1125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B9023DA-F10A-3241-96D5-6F55A940A9FE}"/>
              </a:ext>
            </a:extLst>
          </p:cNvPr>
          <p:cNvPicPr>
            <a:picLocks noChangeAspect="1"/>
          </p:cNvPicPr>
          <p:nvPr/>
        </p:nvPicPr>
        <p:blipFill>
          <a:blip r:embed="rId4"/>
          <a:stretch>
            <a:fillRect/>
          </a:stretch>
        </p:blipFill>
        <p:spPr>
          <a:xfrm>
            <a:off x="731424" y="2183747"/>
            <a:ext cx="1759913" cy="2353453"/>
          </a:xfrm>
          <a:prstGeom prst="rect">
            <a:avLst/>
          </a:prstGeom>
        </p:spPr>
      </p:pic>
      <p:sp>
        <p:nvSpPr>
          <p:cNvPr id="9" name="文本框 8">
            <a:extLst>
              <a:ext uri="{FF2B5EF4-FFF2-40B4-BE49-F238E27FC236}">
                <a16:creationId xmlns:a16="http://schemas.microsoft.com/office/drawing/2014/main" id="{4E0CE597-06F7-414C-A41A-A46994384298}"/>
              </a:ext>
            </a:extLst>
          </p:cNvPr>
          <p:cNvSpPr txBox="1"/>
          <p:nvPr/>
        </p:nvSpPr>
        <p:spPr>
          <a:xfrm>
            <a:off x="3013363" y="2451152"/>
            <a:ext cx="3117273" cy="1200329"/>
          </a:xfrm>
          <a:prstGeom prst="rect">
            <a:avLst/>
          </a:prstGeom>
          <a:noFill/>
        </p:spPr>
        <p:txBody>
          <a:bodyPr wrap="square" rtlCol="0">
            <a:spAutoFit/>
          </a:bodyPr>
          <a:lstStyle/>
          <a:p>
            <a:r>
              <a:rPr kumimoji="1" lang="en-US" altLang="zh-CN" b="1" dirty="0">
                <a:solidFill>
                  <a:srgbClr val="C00000"/>
                </a:solidFill>
              </a:rPr>
              <a:t>Examples:</a:t>
            </a:r>
            <a:r>
              <a:rPr kumimoji="1" lang="zh-CN" altLang="en-US" b="1" dirty="0">
                <a:solidFill>
                  <a:srgbClr val="C00000"/>
                </a:solidFill>
              </a:rPr>
              <a:t> </a:t>
            </a:r>
            <a:endParaRPr kumimoji="1" lang="en-US" altLang="zh-CN" b="1" dirty="0">
              <a:solidFill>
                <a:srgbClr val="C00000"/>
              </a:solidFill>
            </a:endParaRPr>
          </a:p>
          <a:p>
            <a:endParaRPr kumimoji="1" lang="en-US" altLang="zh-CN" dirty="0"/>
          </a:p>
          <a:p>
            <a:r>
              <a:rPr lang="en-US" altLang="zh-CN" dirty="0"/>
              <a:t>Authors-to-Papers</a:t>
            </a:r>
            <a:r>
              <a:rPr lang="zh-CN" altLang="en-US" dirty="0"/>
              <a:t> </a:t>
            </a:r>
            <a:r>
              <a:rPr lang="en-US" altLang="zh-CN" dirty="0"/>
              <a:t>;</a:t>
            </a:r>
            <a:r>
              <a:rPr lang="zh-CN" altLang="en-US" dirty="0"/>
              <a:t> </a:t>
            </a:r>
            <a:endParaRPr lang="en-US" altLang="zh-CN" dirty="0"/>
          </a:p>
          <a:p>
            <a:r>
              <a:rPr kumimoji="1" lang="en-US" altLang="zh-CN" dirty="0"/>
              <a:t>Buyers-to-Products</a:t>
            </a:r>
            <a:r>
              <a:rPr kumimoji="1" lang="zh-CN" altLang="en-US" dirty="0"/>
              <a:t> </a:t>
            </a:r>
            <a:r>
              <a:rPr kumimoji="1" lang="en-US" altLang="zh-CN" dirty="0"/>
              <a:t>;</a:t>
            </a:r>
          </a:p>
        </p:txBody>
      </p:sp>
    </p:spTree>
    <p:extLst>
      <p:ext uri="{BB962C8B-B14F-4D97-AF65-F5344CB8AC3E}">
        <p14:creationId xmlns:p14="http://schemas.microsoft.com/office/powerpoint/2010/main" val="312902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17</a:t>
            </a:fld>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A55FB2A-44F1-0D42-B9B1-C8E5FBE41357}"/>
                  </a:ext>
                </a:extLst>
              </p:cNvPr>
              <p:cNvSpPr/>
              <p:nvPr/>
            </p:nvSpPr>
            <p:spPr>
              <a:xfrm>
                <a:off x="419695" y="938022"/>
                <a:ext cx="7913815" cy="1015663"/>
              </a:xfrm>
              <a:prstGeom prst="rect">
                <a:avLst/>
              </a:prstGeom>
            </p:spPr>
            <p:txBody>
              <a:bodyPr wrap="square">
                <a:spAutoFit/>
              </a:bodyPr>
              <a:lstStyle/>
              <a:p>
                <a:r>
                  <a:rPr lang="en-US" altLang="zh-CN" sz="2000" b="1" dirty="0">
                    <a:solidFill>
                      <a:schemeClr val="accent1"/>
                    </a:solidFill>
                    <a:latin typeface="Times New Roman"/>
                    <a:cs typeface="Times New Roman"/>
                  </a:rPr>
                  <a:t>Bipartite</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dirty="0">
                    <a:latin typeface="Helvetica" pitchFamily="2" charset="0"/>
                  </a:rPr>
                  <a:t>is a graph whose nodes can</a:t>
                </a:r>
                <a:r>
                  <a:rPr lang="zh-CN" altLang="en-US" sz="2000" dirty="0">
                    <a:latin typeface="Helvetica" pitchFamily="2" charset="0"/>
                  </a:rPr>
                  <a:t> </a:t>
                </a:r>
                <a:r>
                  <a:rPr lang="en-US" altLang="zh-CN" sz="2000" dirty="0">
                    <a:latin typeface="Helvetica" pitchFamily="2" charset="0"/>
                  </a:rPr>
                  <a:t>be divided into two disjoint sets</a:t>
                </a:r>
                <a:r>
                  <a:rPr lang="zh-CN" altLang="en-US" sz="2000" dirty="0">
                    <a:latin typeface="Helvetica" pitchFamily="2" charset="0"/>
                  </a:rPr>
                  <a:t> </a:t>
                </a:r>
                <a14:m>
                  <m:oMath xmlns:m="http://schemas.openxmlformats.org/officeDocument/2006/math">
                    <m:r>
                      <a:rPr lang="en-US" altLang="zh-CN" sz="2000" i="1">
                        <a:latin typeface="Cambria Math" panose="02040503050406030204" pitchFamily="18" charset="0"/>
                      </a:rPr>
                      <m:t>𝑈</m:t>
                    </m:r>
                    <m:r>
                      <a:rPr lang="zh-CN" altLang="en-US" sz="2000">
                        <a:latin typeface="Cambria Math" panose="02040503050406030204" pitchFamily="18" charset="0"/>
                      </a:rPr>
                      <m:t> </m:t>
                    </m:r>
                  </m:oMath>
                </a14:m>
                <a:r>
                  <a:rPr lang="en-US" altLang="zh-CN" sz="2000" dirty="0">
                    <a:latin typeface="Helvetica" pitchFamily="2" charset="0"/>
                  </a:rPr>
                  <a:t>and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such that</a:t>
                </a:r>
                <a:r>
                  <a:rPr lang="zh-CN" altLang="en-US" sz="2000" dirty="0">
                    <a:latin typeface="Helvetica" pitchFamily="2" charset="0"/>
                  </a:rPr>
                  <a:t> </a:t>
                </a:r>
                <a:r>
                  <a:rPr lang="en-US" altLang="zh-CN" sz="2000" dirty="0">
                    <a:latin typeface="Helvetica" pitchFamily="2" charset="0"/>
                  </a:rPr>
                  <a:t>every link connects a node in </a:t>
                </a:r>
                <a14:m>
                  <m:oMath xmlns:m="http://schemas.openxmlformats.org/officeDocument/2006/math">
                    <m:r>
                      <a:rPr lang="en-US" altLang="zh-CN" sz="2000" i="1">
                        <a:latin typeface="Cambria Math" panose="02040503050406030204" pitchFamily="18" charset="0"/>
                      </a:rPr>
                      <m:t>𝑈</m:t>
                    </m:r>
                  </m:oMath>
                </a14:m>
                <a:r>
                  <a:rPr lang="en-US" altLang="zh-CN" sz="2000" dirty="0">
                    <a:latin typeface="Helvetica" pitchFamily="2" charset="0"/>
                  </a:rPr>
                  <a:t> to one in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that is,</a:t>
                </a:r>
                <a:r>
                  <a:rPr lang="zh-CN" altLang="en-US" sz="2000" dirty="0">
                    <a:latin typeface="Helvetica" pitchFamily="2" charset="0"/>
                  </a:rPr>
                  <a:t> </a:t>
                </a:r>
                <a14:m>
                  <m:oMath xmlns:m="http://schemas.openxmlformats.org/officeDocument/2006/math">
                    <m:r>
                      <a:rPr lang="en-US" altLang="zh-CN" sz="2000" i="1">
                        <a:latin typeface="Cambria Math" panose="02040503050406030204" pitchFamily="18" charset="0"/>
                      </a:rPr>
                      <m:t>𝑈</m:t>
                    </m:r>
                  </m:oMath>
                </a14:m>
                <a:r>
                  <a:rPr lang="en-US" altLang="zh-CN" sz="2000" dirty="0">
                    <a:latin typeface="Helvetica" pitchFamily="2" charset="0"/>
                  </a:rPr>
                  <a:t> and </a:t>
                </a:r>
                <a14:m>
                  <m:oMath xmlns:m="http://schemas.openxmlformats.org/officeDocument/2006/math">
                    <m:r>
                      <a:rPr lang="en-US" altLang="zh-CN" sz="2000" i="1">
                        <a:latin typeface="Cambria Math" panose="02040503050406030204" pitchFamily="18" charset="0"/>
                      </a:rPr>
                      <m:t>𝑉</m:t>
                    </m:r>
                  </m:oMath>
                </a14:m>
                <a:r>
                  <a:rPr lang="en-US" altLang="zh-CN" sz="2000" dirty="0">
                    <a:latin typeface="Helvetica" pitchFamily="2" charset="0"/>
                  </a:rPr>
                  <a:t> are independent sets.</a:t>
                </a:r>
                <a:r>
                  <a:rPr lang="zh-CN" altLang="en-US" sz="2000" dirty="0">
                    <a:latin typeface="Helvetica" pitchFamily="2" charset="0"/>
                  </a:rPr>
                  <a:t> </a:t>
                </a:r>
                <a:endParaRPr lang="en-US" altLang="zh-CN" sz="2000" b="1" dirty="0">
                  <a:solidFill>
                    <a:schemeClr val="accent1"/>
                  </a:solidFill>
                  <a:latin typeface="Times New Roman"/>
                  <a:cs typeface="Times New Roman"/>
                </a:endParaRPr>
              </a:p>
            </p:txBody>
          </p:sp>
        </mc:Choice>
        <mc:Fallback xmlns="">
          <p:sp>
            <p:nvSpPr>
              <p:cNvPr id="10" name="矩形 9">
                <a:extLst>
                  <a:ext uri="{FF2B5EF4-FFF2-40B4-BE49-F238E27FC236}">
                    <a16:creationId xmlns:a16="http://schemas.microsoft.com/office/drawing/2014/main" id="{CA55FB2A-44F1-0D42-B9B1-C8E5FBE41357}"/>
                  </a:ext>
                </a:extLst>
              </p:cNvPr>
              <p:cNvSpPr>
                <a:spLocks noRot="1" noChangeAspect="1" noMove="1" noResize="1" noEditPoints="1" noAdjustHandles="1" noChangeArrowheads="1" noChangeShapeType="1" noTextEdit="1"/>
              </p:cNvSpPr>
              <p:nvPr/>
            </p:nvSpPr>
            <p:spPr>
              <a:xfrm>
                <a:off x="419695" y="938022"/>
                <a:ext cx="7913815" cy="1015663"/>
              </a:xfrm>
              <a:prstGeom prst="rect">
                <a:avLst/>
              </a:prstGeom>
              <a:blipFill>
                <a:blip r:embed="rId3"/>
                <a:stretch>
                  <a:fillRect l="-963" t="-2500" b="-1125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B9023DA-F10A-3241-96D5-6F55A940A9FE}"/>
              </a:ext>
            </a:extLst>
          </p:cNvPr>
          <p:cNvPicPr>
            <a:picLocks noChangeAspect="1"/>
          </p:cNvPicPr>
          <p:nvPr/>
        </p:nvPicPr>
        <p:blipFill>
          <a:blip r:embed="rId4"/>
          <a:stretch>
            <a:fillRect/>
          </a:stretch>
        </p:blipFill>
        <p:spPr>
          <a:xfrm>
            <a:off x="731424" y="2183747"/>
            <a:ext cx="1759913" cy="2353453"/>
          </a:xfrm>
          <a:prstGeom prst="rect">
            <a:avLst/>
          </a:prstGeom>
        </p:spPr>
      </p:pic>
      <p:sp>
        <p:nvSpPr>
          <p:cNvPr id="9" name="文本框 8">
            <a:extLst>
              <a:ext uri="{FF2B5EF4-FFF2-40B4-BE49-F238E27FC236}">
                <a16:creationId xmlns:a16="http://schemas.microsoft.com/office/drawing/2014/main" id="{4E0CE597-06F7-414C-A41A-A46994384298}"/>
              </a:ext>
            </a:extLst>
          </p:cNvPr>
          <p:cNvSpPr txBox="1"/>
          <p:nvPr/>
        </p:nvSpPr>
        <p:spPr>
          <a:xfrm>
            <a:off x="3013363" y="2451152"/>
            <a:ext cx="3117273" cy="1200329"/>
          </a:xfrm>
          <a:prstGeom prst="rect">
            <a:avLst/>
          </a:prstGeom>
          <a:noFill/>
        </p:spPr>
        <p:txBody>
          <a:bodyPr wrap="square" rtlCol="0">
            <a:spAutoFit/>
          </a:bodyPr>
          <a:lstStyle/>
          <a:p>
            <a:r>
              <a:rPr kumimoji="1" lang="en-US" altLang="zh-CN" b="1" dirty="0">
                <a:solidFill>
                  <a:srgbClr val="C00000"/>
                </a:solidFill>
              </a:rPr>
              <a:t>Examples:</a:t>
            </a:r>
            <a:r>
              <a:rPr kumimoji="1" lang="zh-CN" altLang="en-US" b="1" dirty="0">
                <a:solidFill>
                  <a:srgbClr val="C00000"/>
                </a:solidFill>
              </a:rPr>
              <a:t> </a:t>
            </a:r>
            <a:endParaRPr kumimoji="1" lang="en-US" altLang="zh-CN" b="1" dirty="0">
              <a:solidFill>
                <a:srgbClr val="C00000"/>
              </a:solidFill>
            </a:endParaRPr>
          </a:p>
          <a:p>
            <a:endParaRPr kumimoji="1" lang="en-US" altLang="zh-CN" dirty="0"/>
          </a:p>
          <a:p>
            <a:r>
              <a:rPr lang="en-US" altLang="zh-CN" dirty="0"/>
              <a:t>Authors-to-Papers</a:t>
            </a:r>
            <a:r>
              <a:rPr lang="zh-CN" altLang="en-US" dirty="0"/>
              <a:t> </a:t>
            </a:r>
            <a:r>
              <a:rPr lang="en-US" altLang="zh-CN" dirty="0"/>
              <a:t>;</a:t>
            </a:r>
            <a:r>
              <a:rPr lang="zh-CN" altLang="en-US" dirty="0"/>
              <a:t> </a:t>
            </a:r>
            <a:endParaRPr lang="en-US" altLang="zh-CN" dirty="0"/>
          </a:p>
          <a:p>
            <a:r>
              <a:rPr kumimoji="1" lang="en-US" altLang="zh-CN" dirty="0"/>
              <a:t>Buyers-to-Products</a:t>
            </a:r>
            <a:r>
              <a:rPr kumimoji="1" lang="zh-CN" altLang="en-US" dirty="0"/>
              <a:t> </a:t>
            </a:r>
            <a:r>
              <a:rPr kumimoji="1" lang="en-US" altLang="zh-CN" dirty="0"/>
              <a:t>;</a:t>
            </a:r>
          </a:p>
        </p:txBody>
      </p:sp>
    </p:spTree>
    <p:extLst>
      <p:ext uri="{BB962C8B-B14F-4D97-AF65-F5344CB8AC3E}">
        <p14:creationId xmlns:p14="http://schemas.microsoft.com/office/powerpoint/2010/main" val="2422345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18</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en-US" altLang="zh-CN" sz="2000" b="1" dirty="0">
                <a:solidFill>
                  <a:schemeClr val="accent1"/>
                </a:solidFill>
                <a:latin typeface="Times New Roman"/>
                <a:cs typeface="Times New Roman"/>
              </a:rPr>
              <a:t>Representing</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Graph—adjacency</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matrix</a:t>
            </a:r>
          </a:p>
        </p:txBody>
      </p:sp>
      <p:pic>
        <p:nvPicPr>
          <p:cNvPr id="4" name="图片 3">
            <a:extLst>
              <a:ext uri="{FF2B5EF4-FFF2-40B4-BE49-F238E27FC236}">
                <a16:creationId xmlns:a16="http://schemas.microsoft.com/office/drawing/2014/main" id="{ECF81327-7B12-5D42-A468-B3C7D6A5E668}"/>
              </a:ext>
            </a:extLst>
          </p:cNvPr>
          <p:cNvPicPr>
            <a:picLocks noChangeAspect="1"/>
          </p:cNvPicPr>
          <p:nvPr/>
        </p:nvPicPr>
        <p:blipFill>
          <a:blip r:embed="rId3"/>
          <a:stretch>
            <a:fillRect/>
          </a:stretch>
        </p:blipFill>
        <p:spPr>
          <a:xfrm>
            <a:off x="1696916" y="1368664"/>
            <a:ext cx="4527239" cy="3398599"/>
          </a:xfrm>
          <a:prstGeom prst="rect">
            <a:avLst/>
          </a:prstGeom>
        </p:spPr>
      </p:pic>
    </p:spTree>
    <p:extLst>
      <p:ext uri="{BB962C8B-B14F-4D97-AF65-F5344CB8AC3E}">
        <p14:creationId xmlns:p14="http://schemas.microsoft.com/office/powerpoint/2010/main" val="270479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19</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en-US" altLang="zh-CN" sz="2000" b="1" dirty="0">
                <a:solidFill>
                  <a:schemeClr val="accent1"/>
                </a:solidFill>
                <a:latin typeface="Times New Roman"/>
                <a:cs typeface="Times New Roman"/>
              </a:rPr>
              <a:t>Representing</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Graph—adjacency</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matrix</a:t>
            </a:r>
          </a:p>
        </p:txBody>
      </p:sp>
      <p:pic>
        <p:nvPicPr>
          <p:cNvPr id="7" name="图片 6">
            <a:extLst>
              <a:ext uri="{FF2B5EF4-FFF2-40B4-BE49-F238E27FC236}">
                <a16:creationId xmlns:a16="http://schemas.microsoft.com/office/drawing/2014/main" id="{CAE75B23-C723-D342-BA90-7D9C37075D92}"/>
              </a:ext>
            </a:extLst>
          </p:cNvPr>
          <p:cNvPicPr>
            <a:picLocks noChangeAspect="1"/>
          </p:cNvPicPr>
          <p:nvPr/>
        </p:nvPicPr>
        <p:blipFill>
          <a:blip r:embed="rId3"/>
          <a:stretch>
            <a:fillRect/>
          </a:stretch>
        </p:blipFill>
        <p:spPr>
          <a:xfrm>
            <a:off x="1273550" y="1435466"/>
            <a:ext cx="6139699" cy="3605641"/>
          </a:xfrm>
          <a:prstGeom prst="rect">
            <a:avLst/>
          </a:prstGeom>
        </p:spPr>
      </p:pic>
    </p:spTree>
    <p:extLst>
      <p:ext uri="{BB962C8B-B14F-4D97-AF65-F5344CB8AC3E}">
        <p14:creationId xmlns:p14="http://schemas.microsoft.com/office/powerpoint/2010/main" val="309862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4737" y="1274503"/>
            <a:ext cx="5762971" cy="1948226"/>
          </a:xfrm>
          <a:prstGeom prst="rect">
            <a:avLst/>
          </a:prstGeom>
          <a:noFill/>
        </p:spPr>
        <p:txBody>
          <a:bodyPr wrap="square" rtlCol="0">
            <a:spAutoFit/>
          </a:bodyPr>
          <a:lstStyle/>
          <a:p>
            <a:pPr marL="385763" indent="-385763">
              <a:lnSpc>
                <a:spcPct val="200000"/>
              </a:lnSpc>
              <a:buFont typeface="+mj-lt"/>
              <a:buAutoNum type="arabicPeriod"/>
            </a:pPr>
            <a:r>
              <a:rPr kumimoji="1" lang="en-US" altLang="zh-CN" sz="2100" dirty="0">
                <a:latin typeface="宋体-简" panose="02010800040101010101" pitchFamily="2" charset="-122"/>
                <a:ea typeface="宋体-简" panose="02010800040101010101" pitchFamily="2" charset="-122"/>
              </a:rPr>
              <a:t>Introduction</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to</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Graph</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Data.</a:t>
            </a:r>
          </a:p>
          <a:p>
            <a:pPr marL="385763" indent="-385763">
              <a:lnSpc>
                <a:spcPct val="200000"/>
              </a:lnSpc>
              <a:buFont typeface="+mj-lt"/>
              <a:buAutoNum type="arabicPeriod"/>
            </a:pPr>
            <a:r>
              <a:rPr kumimoji="1" lang="en-US" altLang="zh-CN" sz="2100" dirty="0">
                <a:latin typeface="宋体-简" panose="02010800040101010101" pitchFamily="2" charset="-122"/>
                <a:ea typeface="宋体-简" panose="02010800040101010101" pitchFamily="2" charset="-122"/>
              </a:rPr>
              <a:t>Course</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Content</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and</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Schedule</a:t>
            </a:r>
          </a:p>
          <a:p>
            <a:pPr marL="385763" indent="-385763">
              <a:lnSpc>
                <a:spcPct val="200000"/>
              </a:lnSpc>
              <a:buFont typeface="+mj-lt"/>
              <a:buAutoNum type="arabicPeriod"/>
            </a:pPr>
            <a:r>
              <a:rPr kumimoji="1" lang="en-US" altLang="zh-CN" sz="2100" dirty="0">
                <a:latin typeface="宋体-简" panose="02010800040101010101" pitchFamily="2" charset="-122"/>
                <a:ea typeface="宋体-简" panose="02010800040101010101" pitchFamily="2" charset="-122"/>
              </a:rPr>
              <a:t>Course</a:t>
            </a:r>
            <a:r>
              <a:rPr kumimoji="1" lang="zh-CN" altLang="en-US" sz="2100" dirty="0">
                <a:latin typeface="宋体-简" panose="02010800040101010101" pitchFamily="2" charset="-122"/>
                <a:ea typeface="宋体-简" panose="02010800040101010101" pitchFamily="2" charset="-122"/>
              </a:rPr>
              <a:t> </a:t>
            </a:r>
            <a:r>
              <a:rPr kumimoji="1" lang="en-US" altLang="zh-CN" sz="2100" dirty="0">
                <a:latin typeface="宋体-简" panose="02010800040101010101" pitchFamily="2" charset="-122"/>
                <a:ea typeface="宋体-简" panose="02010800040101010101" pitchFamily="2" charset="-122"/>
              </a:rPr>
              <a:t>Assessment</a:t>
            </a:r>
            <a:endParaRPr kumimoji="1" lang="zh-CN" altLang="en-US" sz="2100" dirty="0">
              <a:latin typeface="宋体-简" panose="02010800040101010101" pitchFamily="2" charset="-122"/>
              <a:ea typeface="宋体-简" panose="02010800040101010101" pitchFamily="2" charset="-122"/>
            </a:endParaRPr>
          </a:p>
        </p:txBody>
      </p:sp>
      <p:sp>
        <p:nvSpPr>
          <p:cNvPr id="3" name="文本框 2"/>
          <p:cNvSpPr txBox="1"/>
          <p:nvPr/>
        </p:nvSpPr>
        <p:spPr>
          <a:xfrm>
            <a:off x="4226085" y="426543"/>
            <a:ext cx="1253869" cy="461665"/>
          </a:xfrm>
          <a:prstGeom prst="rect">
            <a:avLst/>
          </a:prstGeom>
          <a:noFill/>
        </p:spPr>
        <p:txBody>
          <a:bodyPr wrap="none" rtlCol="0">
            <a:spAutoFit/>
          </a:bodyPr>
          <a:lstStyle/>
          <a:p>
            <a:r>
              <a:rPr kumimoji="1" lang="en-US" altLang="zh-CN" sz="2400" dirty="0">
                <a:latin typeface="Heiti SC Medium" pitchFamily="2" charset="-128"/>
                <a:ea typeface="Heiti SC Medium" pitchFamily="2" charset="-128"/>
              </a:rPr>
              <a:t>Outline</a:t>
            </a:r>
            <a:endParaRPr kumimoji="1" lang="zh-CN" altLang="en-US" sz="2400" dirty="0">
              <a:latin typeface="Heiti SC Medium" pitchFamily="2" charset="-128"/>
              <a:ea typeface="Heiti SC Medium" pitchFamily="2" charset="-128"/>
            </a:endParaRPr>
          </a:p>
        </p:txBody>
      </p:sp>
      <p:sp>
        <p:nvSpPr>
          <p:cNvPr id="5" name="灯片编号占位符 4">
            <a:extLst>
              <a:ext uri="{FF2B5EF4-FFF2-40B4-BE49-F238E27FC236}">
                <a16:creationId xmlns:a16="http://schemas.microsoft.com/office/drawing/2014/main" id="{00154CAD-7E32-9A40-AA98-2FC55D7C9BA5}"/>
              </a:ext>
            </a:extLst>
          </p:cNvPr>
          <p:cNvSpPr>
            <a:spLocks noGrp="1"/>
          </p:cNvSpPr>
          <p:nvPr>
            <p:ph type="sldNum" sz="quarter" idx="12"/>
          </p:nvPr>
        </p:nvSpPr>
        <p:spPr/>
        <p:txBody>
          <a:bodyPr/>
          <a:lstStyle/>
          <a:p>
            <a:fld id="{36A25BD4-2C18-3241-A107-B7FFDDC89A82}" type="slidenum">
              <a:rPr kumimoji="1" lang="zh-CN" altLang="en-US" smtClean="0"/>
              <a:t>2</a:t>
            </a:fld>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20</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en-US" altLang="zh-CN" sz="2000" b="1" dirty="0">
                <a:solidFill>
                  <a:schemeClr val="accent1"/>
                </a:solidFill>
                <a:latin typeface="Times New Roman"/>
                <a:cs typeface="Times New Roman"/>
              </a:rPr>
              <a:t>Representing</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Graph—adjacency</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list</a:t>
            </a:r>
          </a:p>
        </p:txBody>
      </p:sp>
      <p:sp>
        <p:nvSpPr>
          <p:cNvPr id="3" name="矩形 2">
            <a:extLst>
              <a:ext uri="{FF2B5EF4-FFF2-40B4-BE49-F238E27FC236}">
                <a16:creationId xmlns:a16="http://schemas.microsoft.com/office/drawing/2014/main" id="{8A17C5E9-9BFD-864A-AEB6-C9C576C31D71}"/>
              </a:ext>
            </a:extLst>
          </p:cNvPr>
          <p:cNvSpPr/>
          <p:nvPr/>
        </p:nvSpPr>
        <p:spPr>
          <a:xfrm>
            <a:off x="523603" y="1586022"/>
            <a:ext cx="5794070" cy="3139321"/>
          </a:xfrm>
          <a:prstGeom prst="rect">
            <a:avLst/>
          </a:prstGeom>
        </p:spPr>
        <p:txBody>
          <a:bodyPr wrap="square">
            <a:spAutoFit/>
          </a:bodyPr>
          <a:lstStyle/>
          <a:p>
            <a:r>
              <a:rPr lang="en-US" altLang="zh-CN" dirty="0">
                <a:latin typeface="Helvetica" pitchFamily="2" charset="0"/>
              </a:rPr>
              <a:t>Easier to work with if network is</a:t>
            </a:r>
          </a:p>
          <a:p>
            <a:r>
              <a:rPr lang="en-US" altLang="zh-CN" dirty="0">
                <a:solidFill>
                  <a:srgbClr val="EE838F"/>
                </a:solidFill>
                <a:latin typeface="Helvetica" pitchFamily="2" charset="0"/>
              </a:rPr>
              <a:t>§ </a:t>
            </a:r>
            <a:r>
              <a:rPr lang="en-US" altLang="zh-CN" dirty="0">
                <a:latin typeface="Helvetica" pitchFamily="2" charset="0"/>
              </a:rPr>
              <a:t>Large</a:t>
            </a:r>
          </a:p>
          <a:p>
            <a:r>
              <a:rPr lang="en-US" altLang="zh-CN" dirty="0">
                <a:solidFill>
                  <a:srgbClr val="EE838F"/>
                </a:solidFill>
                <a:latin typeface="Helvetica" pitchFamily="2" charset="0"/>
              </a:rPr>
              <a:t>§ </a:t>
            </a:r>
            <a:r>
              <a:rPr lang="en-US" altLang="zh-CN" dirty="0">
                <a:latin typeface="Helvetica" pitchFamily="2" charset="0"/>
              </a:rPr>
              <a:t>Sparse</a:t>
            </a:r>
          </a:p>
          <a:p>
            <a:endParaRPr lang="en-US" altLang="zh-CN" dirty="0">
              <a:effectLst/>
              <a:latin typeface="Helvetica" pitchFamily="2" charset="0"/>
            </a:endParaRPr>
          </a:p>
          <a:p>
            <a:r>
              <a:rPr lang="en-US" altLang="zh-CN" dirty="0"/>
              <a:t>Allows us to quickly retrieve all</a:t>
            </a:r>
            <a:r>
              <a:rPr lang="zh-CN" altLang="en-US" dirty="0"/>
              <a:t> </a:t>
            </a:r>
            <a:r>
              <a:rPr lang="en-US" altLang="zh-CN" dirty="0"/>
              <a:t>neighbors of a given node</a:t>
            </a:r>
          </a:p>
          <a:p>
            <a:r>
              <a:rPr lang="en-US" altLang="zh-CN" dirty="0"/>
              <a:t>e.g.</a:t>
            </a:r>
          </a:p>
          <a:p>
            <a:r>
              <a:rPr lang="en-US" altLang="zh-CN" dirty="0"/>
              <a:t>1:</a:t>
            </a:r>
          </a:p>
          <a:p>
            <a:r>
              <a:rPr lang="en-US" altLang="zh-CN" dirty="0"/>
              <a:t>2: 3, 4</a:t>
            </a:r>
          </a:p>
          <a:p>
            <a:r>
              <a:rPr lang="en-US" altLang="zh-CN" dirty="0"/>
              <a:t>3: 2, 4</a:t>
            </a:r>
          </a:p>
          <a:p>
            <a:r>
              <a:rPr lang="en-US" altLang="zh-CN" dirty="0"/>
              <a:t>4: 5</a:t>
            </a:r>
          </a:p>
          <a:p>
            <a:r>
              <a:rPr lang="en-US" altLang="zh-CN" dirty="0"/>
              <a:t>5: 1, 2</a:t>
            </a:r>
          </a:p>
        </p:txBody>
      </p:sp>
      <p:pic>
        <p:nvPicPr>
          <p:cNvPr id="7" name="图片 6">
            <a:extLst>
              <a:ext uri="{FF2B5EF4-FFF2-40B4-BE49-F238E27FC236}">
                <a16:creationId xmlns:a16="http://schemas.microsoft.com/office/drawing/2014/main" id="{0E6EDC7E-F11C-914D-8FB5-D4CE0B25A751}"/>
              </a:ext>
            </a:extLst>
          </p:cNvPr>
          <p:cNvPicPr>
            <a:picLocks noChangeAspect="1"/>
          </p:cNvPicPr>
          <p:nvPr/>
        </p:nvPicPr>
        <p:blipFill>
          <a:blip r:embed="rId3"/>
          <a:stretch>
            <a:fillRect/>
          </a:stretch>
        </p:blipFill>
        <p:spPr>
          <a:xfrm>
            <a:off x="6132288" y="1838651"/>
            <a:ext cx="2708723" cy="2244973"/>
          </a:xfrm>
          <a:prstGeom prst="rect">
            <a:avLst/>
          </a:prstGeom>
        </p:spPr>
      </p:pic>
    </p:spTree>
    <p:extLst>
      <p:ext uri="{BB962C8B-B14F-4D97-AF65-F5344CB8AC3E}">
        <p14:creationId xmlns:p14="http://schemas.microsoft.com/office/powerpoint/2010/main" val="33366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21</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400110"/>
          </a:xfrm>
          <a:prstGeom prst="rect">
            <a:avLst/>
          </a:prstGeom>
        </p:spPr>
        <p:txBody>
          <a:bodyPr wrap="square">
            <a:spAutoFit/>
          </a:bodyPr>
          <a:lstStyle/>
          <a:p>
            <a:r>
              <a:rPr lang="en-US" altLang="zh-CN" sz="2000" b="1" dirty="0">
                <a:solidFill>
                  <a:schemeClr val="accent1"/>
                </a:solidFill>
                <a:latin typeface="Times New Roman"/>
                <a:cs typeface="Times New Roman"/>
              </a:rPr>
              <a:t>Representing</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Graph—CSR</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(Compressed Sparse Representation)</a:t>
            </a:r>
            <a:r>
              <a:rPr lang="zh-CN" altLang="en-US" sz="2000" b="1" dirty="0">
                <a:solidFill>
                  <a:schemeClr val="accent1"/>
                </a:solidFill>
                <a:latin typeface="Times New Roman"/>
                <a:cs typeface="Times New Roman"/>
              </a:rPr>
              <a:t> </a:t>
            </a:r>
            <a:endParaRPr lang="en-US" altLang="zh-CN" sz="2000" b="1" dirty="0">
              <a:solidFill>
                <a:schemeClr val="accent1"/>
              </a:solidFill>
              <a:latin typeface="Times New Roman"/>
              <a:cs typeface="Times New Roman"/>
            </a:endParaRPr>
          </a:p>
        </p:txBody>
      </p:sp>
      <p:pic>
        <p:nvPicPr>
          <p:cNvPr id="7" name="图片 6">
            <a:extLst>
              <a:ext uri="{FF2B5EF4-FFF2-40B4-BE49-F238E27FC236}">
                <a16:creationId xmlns:a16="http://schemas.microsoft.com/office/drawing/2014/main" id="{0FF85473-7B8A-C846-92C4-660D5BA02E3B}"/>
              </a:ext>
            </a:extLst>
          </p:cNvPr>
          <p:cNvPicPr>
            <a:picLocks noChangeAspect="1"/>
          </p:cNvPicPr>
          <p:nvPr/>
        </p:nvPicPr>
        <p:blipFill>
          <a:blip r:embed="rId3"/>
          <a:stretch>
            <a:fillRect/>
          </a:stretch>
        </p:blipFill>
        <p:spPr>
          <a:xfrm>
            <a:off x="419695" y="1859433"/>
            <a:ext cx="2708723" cy="2244973"/>
          </a:xfrm>
          <a:prstGeom prst="rect">
            <a:avLst/>
          </a:prstGeom>
        </p:spPr>
      </p:pic>
      <p:graphicFrame>
        <p:nvGraphicFramePr>
          <p:cNvPr id="3" name="表格 3">
            <a:extLst>
              <a:ext uri="{FF2B5EF4-FFF2-40B4-BE49-F238E27FC236}">
                <a16:creationId xmlns:a16="http://schemas.microsoft.com/office/drawing/2014/main" id="{60D35E5C-5A90-1345-9C8F-449886D78B9C}"/>
              </a:ext>
            </a:extLst>
          </p:cNvPr>
          <p:cNvGraphicFramePr>
            <a:graphicFrameLocks noGrp="1"/>
          </p:cNvGraphicFramePr>
          <p:nvPr>
            <p:extLst>
              <p:ext uri="{D42A27DB-BD31-4B8C-83A1-F6EECF244321}">
                <p14:modId xmlns:p14="http://schemas.microsoft.com/office/powerpoint/2010/main" val="2037458063"/>
              </p:ext>
            </p:extLst>
          </p:nvPr>
        </p:nvGraphicFramePr>
        <p:xfrm>
          <a:off x="4246861" y="2417372"/>
          <a:ext cx="4393625" cy="297180"/>
        </p:xfrm>
        <a:graphic>
          <a:graphicData uri="http://schemas.openxmlformats.org/drawingml/2006/table">
            <a:tbl>
              <a:tblPr firstRow="1" bandRow="1">
                <a:tableStyleId>{5C22544A-7EE6-4342-B048-85BDC9FD1C3A}</a:tableStyleId>
              </a:tblPr>
              <a:tblGrid>
                <a:gridCol w="878725">
                  <a:extLst>
                    <a:ext uri="{9D8B030D-6E8A-4147-A177-3AD203B41FA5}">
                      <a16:colId xmlns:a16="http://schemas.microsoft.com/office/drawing/2014/main" val="1094517002"/>
                    </a:ext>
                  </a:extLst>
                </a:gridCol>
                <a:gridCol w="878725">
                  <a:extLst>
                    <a:ext uri="{9D8B030D-6E8A-4147-A177-3AD203B41FA5}">
                      <a16:colId xmlns:a16="http://schemas.microsoft.com/office/drawing/2014/main" val="3224345754"/>
                    </a:ext>
                  </a:extLst>
                </a:gridCol>
                <a:gridCol w="878725">
                  <a:extLst>
                    <a:ext uri="{9D8B030D-6E8A-4147-A177-3AD203B41FA5}">
                      <a16:colId xmlns:a16="http://schemas.microsoft.com/office/drawing/2014/main" val="2145694821"/>
                    </a:ext>
                  </a:extLst>
                </a:gridCol>
                <a:gridCol w="878725">
                  <a:extLst>
                    <a:ext uri="{9D8B030D-6E8A-4147-A177-3AD203B41FA5}">
                      <a16:colId xmlns:a16="http://schemas.microsoft.com/office/drawing/2014/main" val="3300777753"/>
                    </a:ext>
                  </a:extLst>
                </a:gridCol>
                <a:gridCol w="878725">
                  <a:extLst>
                    <a:ext uri="{9D8B030D-6E8A-4147-A177-3AD203B41FA5}">
                      <a16:colId xmlns:a16="http://schemas.microsoft.com/office/drawing/2014/main" val="1404253755"/>
                    </a:ext>
                  </a:extLst>
                </a:gridCol>
              </a:tblGrid>
              <a:tr h="273844">
                <a:tc>
                  <a:txBody>
                    <a:bodyPr/>
                    <a:lstStyle/>
                    <a:p>
                      <a:pPr algn="ctr"/>
                      <a:r>
                        <a:rPr lang="en-US" altLang="zh-CN" dirty="0">
                          <a:solidFill>
                            <a:schemeClr val="tx1"/>
                          </a:solidFill>
                        </a:rPr>
                        <a:t>0</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5</a:t>
                      </a:r>
                      <a:endParaRPr lang="zh-CN" altLang="en-US" dirty="0">
                        <a:solidFill>
                          <a:schemeClr val="tx1"/>
                        </a:solidFill>
                      </a:endParaRPr>
                    </a:p>
                  </a:txBody>
                  <a:tcPr>
                    <a:solidFill>
                      <a:schemeClr val="bg2"/>
                    </a:solidFill>
                  </a:tcPr>
                </a:tc>
                <a:extLst>
                  <a:ext uri="{0D108BD9-81ED-4DB2-BD59-A6C34878D82A}">
                    <a16:rowId xmlns:a16="http://schemas.microsoft.com/office/drawing/2014/main" val="1575911011"/>
                  </a:ext>
                </a:extLst>
              </a:tr>
            </a:tbl>
          </a:graphicData>
        </a:graphic>
      </p:graphicFrame>
      <p:graphicFrame>
        <p:nvGraphicFramePr>
          <p:cNvPr id="9" name="表格 3">
            <a:extLst>
              <a:ext uri="{FF2B5EF4-FFF2-40B4-BE49-F238E27FC236}">
                <a16:creationId xmlns:a16="http://schemas.microsoft.com/office/drawing/2014/main" id="{2E48E24E-848D-7748-A64A-4C1537C8D11C}"/>
              </a:ext>
            </a:extLst>
          </p:cNvPr>
          <p:cNvGraphicFramePr>
            <a:graphicFrameLocks noGrp="1"/>
          </p:cNvGraphicFramePr>
          <p:nvPr>
            <p:extLst>
              <p:ext uri="{D42A27DB-BD31-4B8C-83A1-F6EECF244321}">
                <p14:modId xmlns:p14="http://schemas.microsoft.com/office/powerpoint/2010/main" val="1086180728"/>
              </p:ext>
            </p:extLst>
          </p:nvPr>
        </p:nvGraphicFramePr>
        <p:xfrm>
          <a:off x="4246861" y="3080431"/>
          <a:ext cx="4393627" cy="297180"/>
        </p:xfrm>
        <a:graphic>
          <a:graphicData uri="http://schemas.openxmlformats.org/drawingml/2006/table">
            <a:tbl>
              <a:tblPr firstRow="1" bandRow="1">
                <a:tableStyleId>{5C22544A-7EE6-4342-B048-85BDC9FD1C3A}</a:tableStyleId>
              </a:tblPr>
              <a:tblGrid>
                <a:gridCol w="627661">
                  <a:extLst>
                    <a:ext uri="{9D8B030D-6E8A-4147-A177-3AD203B41FA5}">
                      <a16:colId xmlns:a16="http://schemas.microsoft.com/office/drawing/2014/main" val="1094517002"/>
                    </a:ext>
                  </a:extLst>
                </a:gridCol>
                <a:gridCol w="627661">
                  <a:extLst>
                    <a:ext uri="{9D8B030D-6E8A-4147-A177-3AD203B41FA5}">
                      <a16:colId xmlns:a16="http://schemas.microsoft.com/office/drawing/2014/main" val="3224345754"/>
                    </a:ext>
                  </a:extLst>
                </a:gridCol>
                <a:gridCol w="627661">
                  <a:extLst>
                    <a:ext uri="{9D8B030D-6E8A-4147-A177-3AD203B41FA5}">
                      <a16:colId xmlns:a16="http://schemas.microsoft.com/office/drawing/2014/main" val="2145694821"/>
                    </a:ext>
                  </a:extLst>
                </a:gridCol>
                <a:gridCol w="627661">
                  <a:extLst>
                    <a:ext uri="{9D8B030D-6E8A-4147-A177-3AD203B41FA5}">
                      <a16:colId xmlns:a16="http://schemas.microsoft.com/office/drawing/2014/main" val="3300777753"/>
                    </a:ext>
                  </a:extLst>
                </a:gridCol>
                <a:gridCol w="627661">
                  <a:extLst>
                    <a:ext uri="{9D8B030D-6E8A-4147-A177-3AD203B41FA5}">
                      <a16:colId xmlns:a16="http://schemas.microsoft.com/office/drawing/2014/main" val="1404253755"/>
                    </a:ext>
                  </a:extLst>
                </a:gridCol>
                <a:gridCol w="627661">
                  <a:extLst>
                    <a:ext uri="{9D8B030D-6E8A-4147-A177-3AD203B41FA5}">
                      <a16:colId xmlns:a16="http://schemas.microsoft.com/office/drawing/2014/main" val="3285924546"/>
                    </a:ext>
                  </a:extLst>
                </a:gridCol>
                <a:gridCol w="627661">
                  <a:extLst>
                    <a:ext uri="{9D8B030D-6E8A-4147-A177-3AD203B41FA5}">
                      <a16:colId xmlns:a16="http://schemas.microsoft.com/office/drawing/2014/main" val="3804754564"/>
                    </a:ext>
                  </a:extLst>
                </a:gridCol>
              </a:tblGrid>
              <a:tr h="273844">
                <a:tc>
                  <a:txBody>
                    <a:bodyPr/>
                    <a:lstStyle/>
                    <a:p>
                      <a:pPr algn="ctr"/>
                      <a:r>
                        <a:rPr lang="en-US" altLang="zh-CN" dirty="0">
                          <a:solidFill>
                            <a:schemeClr val="tx1"/>
                          </a:solidFill>
                        </a:rPr>
                        <a:t>3</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4</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5</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2"/>
                    </a:solidFill>
                  </a:tcPr>
                </a:tc>
                <a:tc>
                  <a:txBody>
                    <a:bodyPr/>
                    <a:lstStyle/>
                    <a:p>
                      <a:pPr algn="ctr"/>
                      <a:r>
                        <a:rPr lang="en-US" altLang="zh-CN" dirty="0">
                          <a:solidFill>
                            <a:schemeClr val="tx1"/>
                          </a:solidFill>
                        </a:rPr>
                        <a:t>2</a:t>
                      </a:r>
                      <a:endParaRPr lang="zh-CN" altLang="en-US" dirty="0">
                        <a:solidFill>
                          <a:schemeClr val="tx1"/>
                        </a:solidFill>
                      </a:endParaRPr>
                    </a:p>
                  </a:txBody>
                  <a:tcPr>
                    <a:solidFill>
                      <a:schemeClr val="bg2"/>
                    </a:solidFill>
                  </a:tcPr>
                </a:tc>
                <a:extLst>
                  <a:ext uri="{0D108BD9-81ED-4DB2-BD59-A6C34878D82A}">
                    <a16:rowId xmlns:a16="http://schemas.microsoft.com/office/drawing/2014/main" val="1575911011"/>
                  </a:ext>
                </a:extLst>
              </a:tr>
            </a:tbl>
          </a:graphicData>
        </a:graphic>
      </p:graphicFrame>
      <p:sp>
        <p:nvSpPr>
          <p:cNvPr id="4" name="矩形 3">
            <a:extLst>
              <a:ext uri="{FF2B5EF4-FFF2-40B4-BE49-F238E27FC236}">
                <a16:creationId xmlns:a16="http://schemas.microsoft.com/office/drawing/2014/main" id="{6400BC3E-A465-CD4F-A4F9-CF628DB09160}"/>
              </a:ext>
            </a:extLst>
          </p:cNvPr>
          <p:cNvSpPr/>
          <p:nvPr/>
        </p:nvSpPr>
        <p:spPr>
          <a:xfrm>
            <a:off x="4396008" y="2059908"/>
            <a:ext cx="578954" cy="369332"/>
          </a:xfrm>
          <a:prstGeom prst="rect">
            <a:avLst/>
          </a:prstGeom>
        </p:spPr>
        <p:txBody>
          <a:bodyPr wrap="square">
            <a:spAutoFit/>
          </a:bodyPr>
          <a:lstStyle/>
          <a:p>
            <a:pPr algn="ctr"/>
            <a:r>
              <a:rPr lang="en-US" altLang="zh-CN" dirty="0"/>
              <a:t>1</a:t>
            </a:r>
            <a:r>
              <a:rPr lang="zh-CN" altLang="en-US" dirty="0"/>
              <a:t>                                                 </a:t>
            </a:r>
          </a:p>
        </p:txBody>
      </p:sp>
      <p:sp>
        <p:nvSpPr>
          <p:cNvPr id="12" name="矩形 11">
            <a:extLst>
              <a:ext uri="{FF2B5EF4-FFF2-40B4-BE49-F238E27FC236}">
                <a16:creationId xmlns:a16="http://schemas.microsoft.com/office/drawing/2014/main" id="{DB16A2AE-5893-CC40-9F3D-A4A64E4E92FC}"/>
              </a:ext>
            </a:extLst>
          </p:cNvPr>
          <p:cNvSpPr/>
          <p:nvPr/>
        </p:nvSpPr>
        <p:spPr>
          <a:xfrm>
            <a:off x="5186101" y="2055958"/>
            <a:ext cx="578954" cy="369332"/>
          </a:xfrm>
          <a:prstGeom prst="rect">
            <a:avLst/>
          </a:prstGeom>
        </p:spPr>
        <p:txBody>
          <a:bodyPr wrap="square">
            <a:spAutoFit/>
          </a:bodyPr>
          <a:lstStyle/>
          <a:p>
            <a:pPr algn="ctr"/>
            <a:r>
              <a:rPr lang="en-US" altLang="zh-CN" dirty="0"/>
              <a:t>2</a:t>
            </a:r>
            <a:r>
              <a:rPr lang="zh-CN" altLang="en-US" dirty="0"/>
              <a:t>                                                 </a:t>
            </a:r>
          </a:p>
        </p:txBody>
      </p:sp>
      <p:sp>
        <p:nvSpPr>
          <p:cNvPr id="13" name="矩形 12">
            <a:extLst>
              <a:ext uri="{FF2B5EF4-FFF2-40B4-BE49-F238E27FC236}">
                <a16:creationId xmlns:a16="http://schemas.microsoft.com/office/drawing/2014/main" id="{CB32DF5D-82CC-9342-84BB-21C7DAEB96EE}"/>
              </a:ext>
            </a:extLst>
          </p:cNvPr>
          <p:cNvSpPr/>
          <p:nvPr/>
        </p:nvSpPr>
        <p:spPr>
          <a:xfrm>
            <a:off x="6066924" y="2037877"/>
            <a:ext cx="578954" cy="369332"/>
          </a:xfrm>
          <a:prstGeom prst="rect">
            <a:avLst/>
          </a:prstGeom>
        </p:spPr>
        <p:txBody>
          <a:bodyPr wrap="square">
            <a:spAutoFit/>
          </a:bodyPr>
          <a:lstStyle/>
          <a:p>
            <a:pPr algn="ctr"/>
            <a:r>
              <a:rPr lang="en-US" altLang="zh-CN" dirty="0"/>
              <a:t>3</a:t>
            </a:r>
            <a:r>
              <a:rPr lang="zh-CN" altLang="en-US" dirty="0"/>
              <a:t>                                                 </a:t>
            </a:r>
          </a:p>
        </p:txBody>
      </p:sp>
      <p:sp>
        <p:nvSpPr>
          <p:cNvPr id="14" name="矩形 13">
            <a:extLst>
              <a:ext uri="{FF2B5EF4-FFF2-40B4-BE49-F238E27FC236}">
                <a16:creationId xmlns:a16="http://schemas.microsoft.com/office/drawing/2014/main" id="{DE6033D5-6D73-0A42-B8CA-4405B6B89FBF}"/>
              </a:ext>
            </a:extLst>
          </p:cNvPr>
          <p:cNvSpPr/>
          <p:nvPr/>
        </p:nvSpPr>
        <p:spPr>
          <a:xfrm>
            <a:off x="6910396" y="2032088"/>
            <a:ext cx="578954" cy="369332"/>
          </a:xfrm>
          <a:prstGeom prst="rect">
            <a:avLst/>
          </a:prstGeom>
        </p:spPr>
        <p:txBody>
          <a:bodyPr wrap="square">
            <a:spAutoFit/>
          </a:bodyPr>
          <a:lstStyle/>
          <a:p>
            <a:pPr algn="ctr"/>
            <a:r>
              <a:rPr lang="en-US" altLang="zh-CN" dirty="0"/>
              <a:t>4</a:t>
            </a:r>
            <a:r>
              <a:rPr lang="zh-CN" altLang="en-US" dirty="0"/>
              <a:t>                                                 </a:t>
            </a:r>
          </a:p>
        </p:txBody>
      </p:sp>
      <p:sp>
        <p:nvSpPr>
          <p:cNvPr id="15" name="矩形 14">
            <a:extLst>
              <a:ext uri="{FF2B5EF4-FFF2-40B4-BE49-F238E27FC236}">
                <a16:creationId xmlns:a16="http://schemas.microsoft.com/office/drawing/2014/main" id="{2788A45B-1508-B145-9529-B277A3B6A63D}"/>
              </a:ext>
            </a:extLst>
          </p:cNvPr>
          <p:cNvSpPr/>
          <p:nvPr/>
        </p:nvSpPr>
        <p:spPr>
          <a:xfrm>
            <a:off x="7908640" y="2049644"/>
            <a:ext cx="578954" cy="369332"/>
          </a:xfrm>
          <a:prstGeom prst="rect">
            <a:avLst/>
          </a:prstGeom>
        </p:spPr>
        <p:txBody>
          <a:bodyPr wrap="square">
            <a:spAutoFit/>
          </a:bodyPr>
          <a:lstStyle/>
          <a:p>
            <a:pPr algn="ctr"/>
            <a:r>
              <a:rPr lang="en-US" altLang="zh-CN" dirty="0"/>
              <a:t>5</a:t>
            </a:r>
            <a:r>
              <a:rPr lang="zh-CN" altLang="en-US" dirty="0"/>
              <a:t>                                                 </a:t>
            </a:r>
          </a:p>
        </p:txBody>
      </p:sp>
      <p:cxnSp>
        <p:nvCxnSpPr>
          <p:cNvPr id="17" name="直线箭头连接符 16">
            <a:extLst>
              <a:ext uri="{FF2B5EF4-FFF2-40B4-BE49-F238E27FC236}">
                <a16:creationId xmlns:a16="http://schemas.microsoft.com/office/drawing/2014/main" id="{BFC9B802-6F84-514F-ACF8-0239896A33DF}"/>
              </a:ext>
            </a:extLst>
          </p:cNvPr>
          <p:cNvCxnSpPr/>
          <p:nvPr/>
        </p:nvCxnSpPr>
        <p:spPr>
          <a:xfrm flipH="1">
            <a:off x="4246861" y="2714552"/>
            <a:ext cx="438624" cy="41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0406EF7-840A-8D4C-9CDD-9FBC742ED2AA}"/>
              </a:ext>
            </a:extLst>
          </p:cNvPr>
          <p:cNvCxnSpPr>
            <a:cxnSpLocks/>
          </p:cNvCxnSpPr>
          <p:nvPr/>
        </p:nvCxnSpPr>
        <p:spPr>
          <a:xfrm flipH="1">
            <a:off x="4396009" y="2714552"/>
            <a:ext cx="1079569" cy="36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27E1941-4947-5148-B462-9488E28FFFF2}"/>
              </a:ext>
            </a:extLst>
          </p:cNvPr>
          <p:cNvCxnSpPr>
            <a:cxnSpLocks/>
            <a:stCxn id="3" idx="2"/>
          </p:cNvCxnSpPr>
          <p:nvPr/>
        </p:nvCxnSpPr>
        <p:spPr>
          <a:xfrm flipH="1">
            <a:off x="5475579" y="2714552"/>
            <a:ext cx="968094" cy="41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BB29832-5DE8-FA4C-A5AD-2C0FF544B29E}"/>
              </a:ext>
            </a:extLst>
          </p:cNvPr>
          <p:cNvCxnSpPr>
            <a:cxnSpLocks/>
          </p:cNvCxnSpPr>
          <p:nvPr/>
        </p:nvCxnSpPr>
        <p:spPr>
          <a:xfrm flipH="1">
            <a:off x="6715826" y="2689923"/>
            <a:ext cx="579035" cy="41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2ADC38CA-7025-2544-9083-30E7BB48B075}"/>
              </a:ext>
            </a:extLst>
          </p:cNvPr>
          <p:cNvCxnSpPr>
            <a:cxnSpLocks/>
          </p:cNvCxnSpPr>
          <p:nvPr/>
        </p:nvCxnSpPr>
        <p:spPr>
          <a:xfrm flipH="1">
            <a:off x="7388639" y="2724715"/>
            <a:ext cx="809478" cy="39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520E34-F821-6B45-BEA5-00F3927935A6}"/>
              </a:ext>
            </a:extLst>
          </p:cNvPr>
          <p:cNvSpPr txBox="1"/>
          <p:nvPr/>
        </p:nvSpPr>
        <p:spPr>
          <a:xfrm>
            <a:off x="3375507" y="2354706"/>
            <a:ext cx="914932" cy="369332"/>
          </a:xfrm>
          <a:prstGeom prst="rect">
            <a:avLst/>
          </a:prstGeom>
          <a:noFill/>
        </p:spPr>
        <p:txBody>
          <a:bodyPr wrap="square" rtlCol="0">
            <a:spAutoFit/>
          </a:bodyPr>
          <a:lstStyle/>
          <a:p>
            <a:r>
              <a:rPr kumimoji="1" lang="en-US" altLang="zh-CN" dirty="0"/>
              <a:t>offset</a:t>
            </a:r>
            <a:endParaRPr kumimoji="1" lang="zh-CN" altLang="en-US" dirty="0"/>
          </a:p>
        </p:txBody>
      </p:sp>
      <p:sp>
        <p:nvSpPr>
          <p:cNvPr id="29" name="文本框 28">
            <a:extLst>
              <a:ext uri="{FF2B5EF4-FFF2-40B4-BE49-F238E27FC236}">
                <a16:creationId xmlns:a16="http://schemas.microsoft.com/office/drawing/2014/main" id="{EA1C0719-2676-9441-B11B-ABF333863DC8}"/>
              </a:ext>
            </a:extLst>
          </p:cNvPr>
          <p:cNvSpPr txBox="1"/>
          <p:nvPr/>
        </p:nvSpPr>
        <p:spPr>
          <a:xfrm>
            <a:off x="3481400" y="2984318"/>
            <a:ext cx="914932" cy="369332"/>
          </a:xfrm>
          <a:prstGeom prst="rect">
            <a:avLst/>
          </a:prstGeom>
          <a:noFill/>
        </p:spPr>
        <p:txBody>
          <a:bodyPr wrap="square" rtlCol="0">
            <a:spAutoFit/>
          </a:bodyPr>
          <a:lstStyle/>
          <a:p>
            <a:r>
              <a:rPr kumimoji="1" lang="en-US" altLang="zh-CN" dirty="0"/>
              <a:t>edges</a:t>
            </a:r>
            <a:endParaRPr kumimoji="1" lang="zh-CN" altLang="en-US" dirty="0"/>
          </a:p>
        </p:txBody>
      </p:sp>
    </p:spTree>
    <p:extLst>
      <p:ext uri="{BB962C8B-B14F-4D97-AF65-F5344CB8AC3E}">
        <p14:creationId xmlns:p14="http://schemas.microsoft.com/office/powerpoint/2010/main" val="368043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22</a:t>
            </a:fld>
            <a:endParaRPr kumimoji="1" lang="zh-CN" altLang="en-US"/>
          </a:p>
        </p:txBody>
      </p:sp>
      <p:pic>
        <p:nvPicPr>
          <p:cNvPr id="16" name="图片 15">
            <a:extLst>
              <a:ext uri="{FF2B5EF4-FFF2-40B4-BE49-F238E27FC236}">
                <a16:creationId xmlns:a16="http://schemas.microsoft.com/office/drawing/2014/main" id="{082BE867-4E78-2A4D-A3E2-90383A900577}"/>
              </a:ext>
            </a:extLst>
          </p:cNvPr>
          <p:cNvPicPr>
            <a:picLocks noChangeAspect="1"/>
          </p:cNvPicPr>
          <p:nvPr/>
        </p:nvPicPr>
        <p:blipFill>
          <a:blip r:embed="rId3"/>
          <a:stretch>
            <a:fillRect/>
          </a:stretch>
        </p:blipFill>
        <p:spPr>
          <a:xfrm>
            <a:off x="1211520" y="1051210"/>
            <a:ext cx="5933199" cy="3635285"/>
          </a:xfrm>
          <a:prstGeom prst="rect">
            <a:avLst/>
          </a:prstGeom>
        </p:spPr>
      </p:pic>
    </p:spTree>
    <p:extLst>
      <p:ext uri="{BB962C8B-B14F-4D97-AF65-F5344CB8AC3E}">
        <p14:creationId xmlns:p14="http://schemas.microsoft.com/office/powerpoint/2010/main" val="990737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23</a:t>
            </a:fld>
            <a:endParaRPr kumimoji="1" lang="zh-CN" altLang="en-US"/>
          </a:p>
        </p:txBody>
      </p:sp>
      <p:pic>
        <p:nvPicPr>
          <p:cNvPr id="4" name="图片 3">
            <a:extLst>
              <a:ext uri="{FF2B5EF4-FFF2-40B4-BE49-F238E27FC236}">
                <a16:creationId xmlns:a16="http://schemas.microsoft.com/office/drawing/2014/main" id="{37FA933D-E0A6-604A-AE22-825FA158EAC3}"/>
              </a:ext>
            </a:extLst>
          </p:cNvPr>
          <p:cNvPicPr>
            <a:picLocks noChangeAspect="1"/>
          </p:cNvPicPr>
          <p:nvPr/>
        </p:nvPicPr>
        <p:blipFill>
          <a:blip r:embed="rId3"/>
          <a:stretch>
            <a:fillRect/>
          </a:stretch>
        </p:blipFill>
        <p:spPr>
          <a:xfrm>
            <a:off x="1391467" y="1068907"/>
            <a:ext cx="5923733" cy="3594912"/>
          </a:xfrm>
          <a:prstGeom prst="rect">
            <a:avLst/>
          </a:prstGeom>
        </p:spPr>
      </p:pic>
    </p:spTree>
    <p:extLst>
      <p:ext uri="{BB962C8B-B14F-4D97-AF65-F5344CB8AC3E}">
        <p14:creationId xmlns:p14="http://schemas.microsoft.com/office/powerpoint/2010/main" val="1119612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24</a:t>
            </a:fld>
            <a:endParaRPr kumimoji="1" lang="zh-CN" altLang="en-US"/>
          </a:p>
        </p:txBody>
      </p:sp>
      <p:pic>
        <p:nvPicPr>
          <p:cNvPr id="4" name="图片 3">
            <a:extLst>
              <a:ext uri="{FF2B5EF4-FFF2-40B4-BE49-F238E27FC236}">
                <a16:creationId xmlns:a16="http://schemas.microsoft.com/office/drawing/2014/main" id="{FD7E98EC-B8C4-5744-B7F7-349F631A6E3E}"/>
              </a:ext>
            </a:extLst>
          </p:cNvPr>
          <p:cNvPicPr>
            <a:picLocks noChangeAspect="1"/>
          </p:cNvPicPr>
          <p:nvPr/>
        </p:nvPicPr>
        <p:blipFill>
          <a:blip r:embed="rId3"/>
          <a:stretch>
            <a:fillRect/>
          </a:stretch>
        </p:blipFill>
        <p:spPr>
          <a:xfrm>
            <a:off x="454565" y="1038674"/>
            <a:ext cx="6880007" cy="3544480"/>
          </a:xfrm>
          <a:prstGeom prst="rect">
            <a:avLst/>
          </a:prstGeom>
        </p:spPr>
      </p:pic>
    </p:spTree>
    <p:extLst>
      <p:ext uri="{BB962C8B-B14F-4D97-AF65-F5344CB8AC3E}">
        <p14:creationId xmlns:p14="http://schemas.microsoft.com/office/powerpoint/2010/main" val="29006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25</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4751782" cy="400110"/>
          </a:xfrm>
          <a:prstGeom prst="rect">
            <a:avLst/>
          </a:prstGeom>
        </p:spPr>
        <p:txBody>
          <a:bodyPr wrap="square">
            <a:spAutoFit/>
          </a:bodyPr>
          <a:lstStyle/>
          <a:p>
            <a:r>
              <a:rPr lang="en-US" altLang="zh-CN" sz="2000" b="1" dirty="0">
                <a:solidFill>
                  <a:schemeClr val="accent1"/>
                </a:solidFill>
                <a:latin typeface="Times New Roman"/>
                <a:cs typeface="Times New Roman"/>
              </a:rPr>
              <a:t>Connectivity</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of</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directed</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graph</a:t>
            </a:r>
          </a:p>
        </p:txBody>
      </p:sp>
      <p:pic>
        <p:nvPicPr>
          <p:cNvPr id="7" name="图片 6">
            <a:extLst>
              <a:ext uri="{FF2B5EF4-FFF2-40B4-BE49-F238E27FC236}">
                <a16:creationId xmlns:a16="http://schemas.microsoft.com/office/drawing/2014/main" id="{5BFB00B0-0B7B-EE40-9AA1-8517C852E26C}"/>
              </a:ext>
            </a:extLst>
          </p:cNvPr>
          <p:cNvPicPr>
            <a:picLocks noChangeAspect="1"/>
          </p:cNvPicPr>
          <p:nvPr/>
        </p:nvPicPr>
        <p:blipFill>
          <a:blip r:embed="rId3"/>
          <a:stretch>
            <a:fillRect/>
          </a:stretch>
        </p:blipFill>
        <p:spPr>
          <a:xfrm>
            <a:off x="523603" y="1523733"/>
            <a:ext cx="5289540" cy="3243530"/>
          </a:xfrm>
          <a:prstGeom prst="rect">
            <a:avLst/>
          </a:prstGeom>
        </p:spPr>
      </p:pic>
    </p:spTree>
    <p:extLst>
      <p:ext uri="{BB962C8B-B14F-4D97-AF65-F5344CB8AC3E}">
        <p14:creationId xmlns:p14="http://schemas.microsoft.com/office/powerpoint/2010/main" val="44879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26</a:t>
            </a:fld>
            <a:endParaRPr kumimoji="1" lang="zh-CN" altLang="en-US"/>
          </a:p>
        </p:txBody>
      </p:sp>
      <p:pic>
        <p:nvPicPr>
          <p:cNvPr id="4" name="图片 3">
            <a:extLst>
              <a:ext uri="{FF2B5EF4-FFF2-40B4-BE49-F238E27FC236}">
                <a16:creationId xmlns:a16="http://schemas.microsoft.com/office/drawing/2014/main" id="{F457613E-AFED-EA4F-BC5F-6B539C156512}"/>
              </a:ext>
            </a:extLst>
          </p:cNvPr>
          <p:cNvPicPr>
            <a:picLocks noChangeAspect="1"/>
          </p:cNvPicPr>
          <p:nvPr/>
        </p:nvPicPr>
        <p:blipFill>
          <a:blip r:embed="rId3"/>
          <a:stretch>
            <a:fillRect/>
          </a:stretch>
        </p:blipFill>
        <p:spPr>
          <a:xfrm>
            <a:off x="628650" y="996409"/>
            <a:ext cx="5779627" cy="3770854"/>
          </a:xfrm>
          <a:prstGeom prst="rect">
            <a:avLst/>
          </a:prstGeom>
        </p:spPr>
      </p:pic>
    </p:spTree>
    <p:extLst>
      <p:ext uri="{BB962C8B-B14F-4D97-AF65-F5344CB8AC3E}">
        <p14:creationId xmlns:p14="http://schemas.microsoft.com/office/powerpoint/2010/main" val="301039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27</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419695" y="889366"/>
            <a:ext cx="4751782" cy="400110"/>
          </a:xfrm>
          <a:prstGeom prst="rect">
            <a:avLst/>
          </a:prstGeom>
        </p:spPr>
        <p:txBody>
          <a:bodyPr wrap="square">
            <a:spAutoFit/>
          </a:bodyPr>
          <a:lstStyle/>
          <a:p>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Representation</a:t>
            </a:r>
          </a:p>
        </p:txBody>
      </p:sp>
      <p:sp>
        <p:nvSpPr>
          <p:cNvPr id="11" name="文本框 10">
            <a:extLst>
              <a:ext uri="{FF2B5EF4-FFF2-40B4-BE49-F238E27FC236}">
                <a16:creationId xmlns:a16="http://schemas.microsoft.com/office/drawing/2014/main" id="{A7AB0A3B-779C-9F46-8306-358D2169C5EA}"/>
              </a:ext>
            </a:extLst>
          </p:cNvPr>
          <p:cNvSpPr txBox="1"/>
          <p:nvPr/>
        </p:nvSpPr>
        <p:spPr>
          <a:xfrm>
            <a:off x="419695" y="1393286"/>
            <a:ext cx="8556734" cy="3293209"/>
          </a:xfrm>
          <a:prstGeom prst="rect">
            <a:avLst/>
          </a:prstGeom>
          <a:noFill/>
        </p:spPr>
        <p:txBody>
          <a:bodyPr wrap="square" rtlCol="0">
            <a:spAutoFit/>
          </a:bodyPr>
          <a:lstStyle/>
          <a:p>
            <a:r>
              <a:rPr kumimoji="1" lang="en-US" altLang="zh-CN" sz="2500" dirty="0">
                <a:solidFill>
                  <a:schemeClr val="accent1"/>
                </a:solidFill>
              </a:rPr>
              <a:t>How</a:t>
            </a:r>
            <a:r>
              <a:rPr kumimoji="1" lang="zh-CN" altLang="en-US" sz="2500" dirty="0">
                <a:solidFill>
                  <a:schemeClr val="accent1"/>
                </a:solidFill>
              </a:rPr>
              <a:t> </a:t>
            </a:r>
            <a:r>
              <a:rPr kumimoji="1" lang="en-US" altLang="zh-CN" sz="2500" dirty="0">
                <a:solidFill>
                  <a:schemeClr val="accent1"/>
                </a:solidFill>
              </a:rPr>
              <a:t>to</a:t>
            </a:r>
            <a:r>
              <a:rPr kumimoji="1" lang="zh-CN" altLang="en-US" sz="2500" dirty="0">
                <a:solidFill>
                  <a:schemeClr val="accent1"/>
                </a:solidFill>
              </a:rPr>
              <a:t> </a:t>
            </a:r>
            <a:r>
              <a:rPr kumimoji="1" lang="en-US" altLang="zh-CN" sz="2500" dirty="0">
                <a:solidFill>
                  <a:schemeClr val="accent1"/>
                </a:solidFill>
              </a:rPr>
              <a:t>build</a:t>
            </a:r>
            <a:r>
              <a:rPr kumimoji="1" lang="zh-CN" altLang="en-US" sz="2500" dirty="0">
                <a:solidFill>
                  <a:schemeClr val="accent1"/>
                </a:solidFill>
              </a:rPr>
              <a:t> </a:t>
            </a:r>
            <a:r>
              <a:rPr kumimoji="1" lang="en-US" altLang="zh-CN" sz="2500" dirty="0">
                <a:solidFill>
                  <a:schemeClr val="accent1"/>
                </a:solidFill>
              </a:rPr>
              <a:t>a</a:t>
            </a:r>
            <a:r>
              <a:rPr kumimoji="1" lang="zh-CN" altLang="en-US" sz="2500" dirty="0">
                <a:solidFill>
                  <a:schemeClr val="accent1"/>
                </a:solidFill>
              </a:rPr>
              <a:t> </a:t>
            </a:r>
            <a:r>
              <a:rPr kumimoji="1" lang="en-US" altLang="zh-CN" sz="2500" dirty="0">
                <a:solidFill>
                  <a:schemeClr val="accent1"/>
                </a:solidFill>
              </a:rPr>
              <a:t>graph:</a:t>
            </a:r>
          </a:p>
          <a:p>
            <a:pPr marL="285750" indent="-285750">
              <a:buFont typeface="Arial" panose="020B0604020202020204" pitchFamily="34" charset="0"/>
              <a:buChar char="•"/>
            </a:pPr>
            <a:r>
              <a:rPr kumimoji="1" lang="en-US" altLang="zh-CN" dirty="0"/>
              <a:t>What</a:t>
            </a:r>
            <a:r>
              <a:rPr kumimoji="1" lang="zh-CN" altLang="en-US" dirty="0"/>
              <a:t> </a:t>
            </a:r>
            <a:r>
              <a:rPr kumimoji="1" lang="en-US" altLang="zh-CN" dirty="0"/>
              <a:t>are</a:t>
            </a:r>
            <a:r>
              <a:rPr kumimoji="1" lang="zh-CN" altLang="en-US" dirty="0"/>
              <a:t> </a:t>
            </a:r>
            <a:r>
              <a:rPr kumimoji="1" lang="en-US" altLang="zh-CN" dirty="0"/>
              <a:t>nodes</a:t>
            </a:r>
            <a:r>
              <a:rPr kumimoji="1" lang="zh-CN" altLang="en-US" dirty="0"/>
              <a:t> </a:t>
            </a:r>
            <a:r>
              <a:rPr kumimoji="1" lang="en-US" altLang="zh-CN" dirty="0"/>
              <a:t>?</a:t>
            </a:r>
          </a:p>
          <a:p>
            <a:pPr marL="285750" indent="-285750">
              <a:buFont typeface="Arial" panose="020B0604020202020204" pitchFamily="34" charset="0"/>
              <a:buChar char="•"/>
            </a:pPr>
            <a:r>
              <a:rPr kumimoji="1" lang="en-US" altLang="zh-CN" dirty="0"/>
              <a:t>What</a:t>
            </a:r>
            <a:r>
              <a:rPr kumimoji="1" lang="zh-CN" altLang="en-US" dirty="0"/>
              <a:t> </a:t>
            </a:r>
            <a:r>
              <a:rPr kumimoji="1" lang="en-US" altLang="zh-CN" dirty="0"/>
              <a:t>are</a:t>
            </a:r>
            <a:r>
              <a:rPr kumimoji="1" lang="zh-CN" altLang="en-US" dirty="0"/>
              <a:t> </a:t>
            </a:r>
            <a:r>
              <a:rPr kumimoji="1" lang="en-US" altLang="zh-CN" dirty="0"/>
              <a:t>edges</a:t>
            </a:r>
            <a:r>
              <a:rPr kumimoji="1" lang="zh-CN" altLang="en-US" dirty="0"/>
              <a:t> </a:t>
            </a:r>
            <a:r>
              <a:rPr kumimoji="1" lang="en-US" altLang="zh-CN" dirty="0"/>
              <a:t>?</a:t>
            </a:r>
          </a:p>
          <a:p>
            <a:pPr marL="285750" indent="-285750">
              <a:buFont typeface="Arial" panose="020B0604020202020204" pitchFamily="34" charset="0"/>
              <a:buChar char="•"/>
            </a:pPr>
            <a:endParaRPr kumimoji="1" lang="en-US" altLang="zh-CN" dirty="0"/>
          </a:p>
          <a:p>
            <a:r>
              <a:rPr kumimoji="1" lang="en-US" altLang="zh-CN" sz="2500" dirty="0">
                <a:solidFill>
                  <a:schemeClr val="accent1"/>
                </a:solidFill>
              </a:rPr>
              <a:t>Choice</a:t>
            </a:r>
            <a:r>
              <a:rPr kumimoji="1" lang="zh-CN" altLang="en-US" sz="2500" dirty="0">
                <a:solidFill>
                  <a:schemeClr val="accent1"/>
                </a:solidFill>
              </a:rPr>
              <a:t> </a:t>
            </a:r>
            <a:r>
              <a:rPr kumimoji="1" lang="en-US" altLang="zh-CN" sz="2500" dirty="0">
                <a:solidFill>
                  <a:schemeClr val="accent1"/>
                </a:solidFill>
              </a:rPr>
              <a:t>of</a:t>
            </a:r>
            <a:r>
              <a:rPr kumimoji="1" lang="zh-CN" altLang="en-US" sz="2500" dirty="0">
                <a:solidFill>
                  <a:schemeClr val="accent1"/>
                </a:solidFill>
              </a:rPr>
              <a:t> </a:t>
            </a:r>
            <a:r>
              <a:rPr kumimoji="1" lang="en-US" altLang="zh-CN" sz="2500" dirty="0">
                <a:solidFill>
                  <a:schemeClr val="accent1"/>
                </a:solidFill>
              </a:rPr>
              <a:t>the</a:t>
            </a:r>
            <a:r>
              <a:rPr kumimoji="1" lang="zh-CN" altLang="en-US" sz="2500" dirty="0">
                <a:solidFill>
                  <a:schemeClr val="accent1"/>
                </a:solidFill>
              </a:rPr>
              <a:t> </a:t>
            </a:r>
            <a:r>
              <a:rPr kumimoji="1" lang="en-US" altLang="zh-CN" sz="2500" dirty="0">
                <a:solidFill>
                  <a:schemeClr val="accent1"/>
                </a:solidFill>
              </a:rPr>
              <a:t>proper</a:t>
            </a:r>
            <a:r>
              <a:rPr kumimoji="1" lang="zh-CN" altLang="en-US" sz="2500" dirty="0">
                <a:solidFill>
                  <a:schemeClr val="accent1"/>
                </a:solidFill>
              </a:rPr>
              <a:t> </a:t>
            </a:r>
            <a:r>
              <a:rPr kumimoji="1" lang="en-US" altLang="zh-CN" sz="2500" dirty="0">
                <a:solidFill>
                  <a:schemeClr val="accent1"/>
                </a:solidFill>
              </a:rPr>
              <a:t>network</a:t>
            </a:r>
            <a:r>
              <a:rPr kumimoji="1" lang="zh-CN" altLang="en-US" sz="2500" dirty="0">
                <a:solidFill>
                  <a:schemeClr val="accent1"/>
                </a:solidFill>
              </a:rPr>
              <a:t> </a:t>
            </a:r>
            <a:r>
              <a:rPr kumimoji="1" lang="en-US" altLang="zh-CN" sz="2500" dirty="0">
                <a:solidFill>
                  <a:schemeClr val="accent1"/>
                </a:solidFill>
              </a:rPr>
              <a:t>representation</a:t>
            </a:r>
            <a:r>
              <a:rPr kumimoji="1" lang="zh-CN" altLang="en-US" sz="2500" dirty="0">
                <a:solidFill>
                  <a:schemeClr val="accent1"/>
                </a:solidFill>
              </a:rPr>
              <a:t> </a:t>
            </a:r>
            <a:r>
              <a:rPr kumimoji="1" lang="en-US" altLang="zh-CN" sz="2500" dirty="0">
                <a:solidFill>
                  <a:schemeClr val="accent1"/>
                </a:solidFill>
              </a:rPr>
              <a:t>of</a:t>
            </a:r>
            <a:r>
              <a:rPr kumimoji="1" lang="zh-CN" altLang="en-US" sz="2500" dirty="0">
                <a:solidFill>
                  <a:schemeClr val="accent1"/>
                </a:solidFill>
              </a:rPr>
              <a:t> </a:t>
            </a:r>
            <a:r>
              <a:rPr kumimoji="1" lang="en-US" altLang="zh-CN" sz="2500" dirty="0">
                <a:solidFill>
                  <a:schemeClr val="accent1"/>
                </a:solidFill>
              </a:rPr>
              <a:t>a</a:t>
            </a:r>
            <a:r>
              <a:rPr kumimoji="1" lang="zh-CN" altLang="en-US" sz="2500" dirty="0">
                <a:solidFill>
                  <a:schemeClr val="accent1"/>
                </a:solidFill>
              </a:rPr>
              <a:t> </a:t>
            </a:r>
            <a:r>
              <a:rPr kumimoji="1" lang="en-US" altLang="zh-CN" sz="2500" dirty="0">
                <a:solidFill>
                  <a:schemeClr val="accent1"/>
                </a:solidFill>
              </a:rPr>
              <a:t>given</a:t>
            </a:r>
            <a:r>
              <a:rPr kumimoji="1" lang="zh-CN" altLang="en-US" sz="2500" dirty="0">
                <a:solidFill>
                  <a:schemeClr val="accent1"/>
                </a:solidFill>
              </a:rPr>
              <a:t> </a:t>
            </a:r>
            <a:r>
              <a:rPr kumimoji="1" lang="en-US" altLang="zh-CN" sz="2500" dirty="0">
                <a:solidFill>
                  <a:schemeClr val="accent1"/>
                </a:solidFill>
              </a:rPr>
              <a:t>domain/problem</a:t>
            </a:r>
            <a:r>
              <a:rPr kumimoji="1" lang="zh-CN" altLang="en-US" sz="2500" dirty="0">
                <a:solidFill>
                  <a:schemeClr val="accent1"/>
                </a:solidFill>
              </a:rPr>
              <a:t> </a:t>
            </a:r>
            <a:r>
              <a:rPr kumimoji="1" lang="en-US" altLang="zh-CN" sz="2500" dirty="0">
                <a:solidFill>
                  <a:schemeClr val="accent1"/>
                </a:solidFill>
              </a:rPr>
              <a:t>determines</a:t>
            </a:r>
            <a:r>
              <a:rPr kumimoji="1" lang="zh-CN" altLang="en-US" sz="2500" dirty="0">
                <a:solidFill>
                  <a:schemeClr val="accent1"/>
                </a:solidFill>
              </a:rPr>
              <a:t> </a:t>
            </a:r>
            <a:r>
              <a:rPr kumimoji="1" lang="en-US" altLang="zh-CN" sz="2500" dirty="0">
                <a:solidFill>
                  <a:schemeClr val="accent1"/>
                </a:solidFill>
              </a:rPr>
              <a:t>our</a:t>
            </a:r>
            <a:r>
              <a:rPr kumimoji="1" lang="zh-CN" altLang="en-US" sz="2500" dirty="0">
                <a:solidFill>
                  <a:schemeClr val="accent1"/>
                </a:solidFill>
              </a:rPr>
              <a:t> </a:t>
            </a:r>
            <a:r>
              <a:rPr kumimoji="1" lang="en-US" altLang="zh-CN" sz="2500" dirty="0">
                <a:solidFill>
                  <a:schemeClr val="accent1"/>
                </a:solidFill>
              </a:rPr>
              <a:t>ability</a:t>
            </a:r>
            <a:r>
              <a:rPr kumimoji="1" lang="zh-CN" altLang="en-US" sz="2500" dirty="0">
                <a:solidFill>
                  <a:schemeClr val="accent1"/>
                </a:solidFill>
              </a:rPr>
              <a:t> </a:t>
            </a:r>
            <a:r>
              <a:rPr kumimoji="1" lang="en-US" altLang="zh-CN" sz="2500" dirty="0">
                <a:solidFill>
                  <a:schemeClr val="accent1"/>
                </a:solidFill>
              </a:rPr>
              <a:t>to</a:t>
            </a:r>
            <a:r>
              <a:rPr kumimoji="1" lang="zh-CN" altLang="en-US" sz="2500" dirty="0">
                <a:solidFill>
                  <a:schemeClr val="accent1"/>
                </a:solidFill>
              </a:rPr>
              <a:t> </a:t>
            </a:r>
            <a:r>
              <a:rPr kumimoji="1" lang="en-US" altLang="zh-CN" sz="2500" dirty="0">
                <a:solidFill>
                  <a:schemeClr val="accent1"/>
                </a:solidFill>
              </a:rPr>
              <a:t>use</a:t>
            </a:r>
            <a:r>
              <a:rPr kumimoji="1" lang="zh-CN" altLang="en-US" sz="2500" dirty="0">
                <a:solidFill>
                  <a:schemeClr val="accent1"/>
                </a:solidFill>
              </a:rPr>
              <a:t> </a:t>
            </a:r>
            <a:r>
              <a:rPr kumimoji="1" lang="en-US" altLang="zh-CN" sz="2500" dirty="0">
                <a:solidFill>
                  <a:schemeClr val="accent1"/>
                </a:solidFill>
              </a:rPr>
              <a:t>network</a:t>
            </a:r>
            <a:r>
              <a:rPr kumimoji="1" lang="zh-CN" altLang="en-US" sz="2500" dirty="0">
                <a:solidFill>
                  <a:schemeClr val="accent1"/>
                </a:solidFill>
              </a:rPr>
              <a:t> </a:t>
            </a:r>
            <a:r>
              <a:rPr kumimoji="1" lang="en-US" altLang="zh-CN" sz="2500" dirty="0">
                <a:solidFill>
                  <a:schemeClr val="accent1"/>
                </a:solidFill>
              </a:rPr>
              <a:t>successfully.</a:t>
            </a:r>
          </a:p>
          <a:p>
            <a:pPr marL="285750" indent="-285750">
              <a:buFont typeface="Arial" panose="020B0604020202020204" pitchFamily="34" charset="0"/>
              <a:buChar char="•"/>
            </a:pPr>
            <a:r>
              <a:rPr kumimoji="1" lang="en-US" altLang="zh-CN" dirty="0"/>
              <a:t>In</a:t>
            </a:r>
            <a:r>
              <a:rPr kumimoji="1" lang="zh-CN" altLang="en-US" dirty="0"/>
              <a:t> </a:t>
            </a:r>
            <a:r>
              <a:rPr kumimoji="1" lang="en-US" altLang="zh-CN" dirty="0"/>
              <a:t>some</a:t>
            </a:r>
            <a:r>
              <a:rPr kumimoji="1" lang="zh-CN" altLang="en-US" dirty="0"/>
              <a:t> </a:t>
            </a:r>
            <a:r>
              <a:rPr kumimoji="1" lang="en-US" altLang="zh-CN" dirty="0"/>
              <a:t>cases,</a:t>
            </a:r>
            <a:r>
              <a:rPr kumimoji="1" lang="zh-CN" altLang="en-US" dirty="0"/>
              <a:t> </a:t>
            </a:r>
            <a:r>
              <a:rPr kumimoji="1" lang="en-US" altLang="zh-CN" dirty="0"/>
              <a:t>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unique,</a:t>
            </a:r>
            <a:r>
              <a:rPr kumimoji="1" lang="zh-CN" altLang="en-US" dirty="0"/>
              <a:t> </a:t>
            </a:r>
            <a:r>
              <a:rPr kumimoji="1" lang="en-US" altLang="zh-CN" dirty="0"/>
              <a:t>unambiguous</a:t>
            </a:r>
            <a:r>
              <a:rPr kumimoji="1" lang="zh-CN" altLang="en-US" dirty="0"/>
              <a:t> </a:t>
            </a:r>
            <a:r>
              <a:rPr kumimoji="1" lang="en-US" altLang="zh-CN" dirty="0"/>
              <a:t>representation</a:t>
            </a:r>
          </a:p>
          <a:p>
            <a:pPr marL="285750" indent="-285750">
              <a:buFont typeface="Arial" panose="020B0604020202020204" pitchFamily="34" charset="0"/>
              <a:buChar char="•"/>
            </a:pPr>
            <a:r>
              <a:rPr kumimoji="1" lang="en-US" altLang="zh-CN" dirty="0"/>
              <a:t>In</a:t>
            </a:r>
            <a:r>
              <a:rPr kumimoji="1" lang="zh-CN" altLang="en-US" dirty="0"/>
              <a:t> </a:t>
            </a:r>
            <a:r>
              <a:rPr kumimoji="1" lang="en-US" altLang="zh-CN" dirty="0"/>
              <a:t>some</a:t>
            </a:r>
            <a:r>
              <a:rPr kumimoji="1" lang="zh-CN" altLang="en-US" dirty="0"/>
              <a:t> </a:t>
            </a:r>
            <a:r>
              <a:rPr kumimoji="1" lang="en-US" altLang="zh-CN" dirty="0"/>
              <a:t>cases,</a:t>
            </a:r>
            <a:r>
              <a:rPr kumimoji="1" lang="zh-CN" altLang="en-US" dirty="0"/>
              <a:t> </a:t>
            </a:r>
            <a:r>
              <a:rPr kumimoji="1" lang="en-US" altLang="zh-CN" dirty="0"/>
              <a:t>the</a:t>
            </a:r>
            <a:r>
              <a:rPr kumimoji="1" lang="zh-CN" altLang="en-US" dirty="0"/>
              <a:t> </a:t>
            </a:r>
            <a:r>
              <a:rPr kumimoji="1" lang="en-US" altLang="zh-CN" dirty="0"/>
              <a:t>representation</a:t>
            </a:r>
            <a:r>
              <a:rPr kumimoji="1" lang="zh-CN" altLang="en-US" dirty="0"/>
              <a:t> </a:t>
            </a:r>
            <a:r>
              <a:rPr kumimoji="1" lang="en-US" altLang="zh-CN" dirty="0"/>
              <a:t>is</a:t>
            </a:r>
            <a:r>
              <a:rPr kumimoji="1" lang="zh-CN" altLang="en-US" dirty="0"/>
              <a:t> </a:t>
            </a:r>
            <a:r>
              <a:rPr kumimoji="1" lang="en-US" altLang="zh-CN" dirty="0"/>
              <a:t>by</a:t>
            </a:r>
            <a:r>
              <a:rPr kumimoji="1" lang="zh-CN" altLang="en-US" dirty="0"/>
              <a:t> </a:t>
            </a:r>
            <a:r>
              <a:rPr kumimoji="1" lang="en-US" altLang="zh-CN" dirty="0"/>
              <a:t>no</a:t>
            </a:r>
            <a:r>
              <a:rPr kumimoji="1" lang="zh-CN" altLang="en-US" dirty="0"/>
              <a:t> </a:t>
            </a:r>
            <a:r>
              <a:rPr kumimoji="1" lang="en-US" altLang="zh-CN" dirty="0"/>
              <a:t>means</a:t>
            </a:r>
            <a:r>
              <a:rPr kumimoji="1" lang="zh-CN" altLang="en-US" dirty="0"/>
              <a:t> </a:t>
            </a:r>
            <a:r>
              <a:rPr kumimoji="1" lang="en-US" altLang="zh-CN" dirty="0"/>
              <a:t>of</a:t>
            </a:r>
            <a:r>
              <a:rPr kumimoji="1" lang="zh-CN" altLang="en-US" dirty="0"/>
              <a:t> </a:t>
            </a:r>
            <a:r>
              <a:rPr kumimoji="1" lang="en-US" altLang="zh-CN" dirty="0"/>
              <a:t>unique</a:t>
            </a:r>
          </a:p>
          <a:p>
            <a:pPr marL="285750" indent="-285750">
              <a:buFont typeface="Arial" panose="020B0604020202020204" pitchFamily="34" charset="0"/>
              <a:buChar char="•"/>
            </a:pPr>
            <a:r>
              <a:rPr kumimoji="1" lang="en-US" altLang="zh-CN" dirty="0"/>
              <a:t>The</a:t>
            </a:r>
            <a:r>
              <a:rPr kumimoji="1" lang="zh-CN" altLang="en-US" dirty="0"/>
              <a:t> </a:t>
            </a:r>
            <a:r>
              <a:rPr kumimoji="1" lang="en-US" altLang="zh-CN" dirty="0"/>
              <a:t>way</a:t>
            </a:r>
            <a:r>
              <a:rPr kumimoji="1" lang="zh-CN" altLang="en-US" dirty="0"/>
              <a:t> </a:t>
            </a:r>
            <a:r>
              <a:rPr kumimoji="1" lang="en-US" altLang="zh-CN" dirty="0"/>
              <a:t>you</a:t>
            </a:r>
            <a:r>
              <a:rPr kumimoji="1" lang="zh-CN" altLang="en-US" dirty="0"/>
              <a:t> </a:t>
            </a:r>
            <a:r>
              <a:rPr kumimoji="1" lang="en-US" altLang="zh-CN" dirty="0"/>
              <a:t>assign</a:t>
            </a:r>
            <a:r>
              <a:rPr kumimoji="1" lang="zh-CN" altLang="en-US" dirty="0"/>
              <a:t> </a:t>
            </a:r>
            <a:r>
              <a:rPr kumimoji="1" lang="en-US" altLang="zh-CN" dirty="0"/>
              <a:t>links</a:t>
            </a:r>
            <a:r>
              <a:rPr kumimoji="1" lang="zh-CN" altLang="en-US" dirty="0"/>
              <a:t> </a:t>
            </a:r>
            <a:r>
              <a:rPr kumimoji="1" lang="en-US" altLang="zh-CN" dirty="0"/>
              <a:t>will</a:t>
            </a:r>
            <a:r>
              <a:rPr kumimoji="1" lang="zh-CN" altLang="en-US" dirty="0"/>
              <a:t> </a:t>
            </a:r>
            <a:r>
              <a:rPr kumimoji="1" lang="en-US" altLang="zh-CN" dirty="0"/>
              <a:t>determine</a:t>
            </a:r>
            <a:r>
              <a:rPr kumimoji="1" lang="zh-CN" altLang="en-US" dirty="0"/>
              <a:t> </a:t>
            </a:r>
            <a:r>
              <a:rPr kumimoji="1" lang="en-US" altLang="zh-CN" dirty="0"/>
              <a:t>the</a:t>
            </a:r>
            <a:r>
              <a:rPr kumimoji="1" lang="zh-CN" altLang="en-US" dirty="0"/>
              <a:t> </a:t>
            </a:r>
            <a:r>
              <a:rPr kumimoji="1" lang="en-US" altLang="zh-CN" dirty="0"/>
              <a:t>nature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question</a:t>
            </a:r>
            <a:r>
              <a:rPr kumimoji="1" lang="zh-CN" altLang="en-US" dirty="0"/>
              <a:t> </a:t>
            </a:r>
            <a:r>
              <a:rPr kumimoji="1" lang="en-US" altLang="zh-CN" dirty="0"/>
              <a:t>you</a:t>
            </a:r>
            <a:r>
              <a:rPr kumimoji="1" lang="zh-CN" altLang="en-US" dirty="0"/>
              <a:t> </a:t>
            </a:r>
            <a:r>
              <a:rPr kumimoji="1" lang="en-US" altLang="zh-CN" dirty="0"/>
              <a:t>study.</a:t>
            </a:r>
            <a:r>
              <a:rPr kumimoji="1" lang="zh-CN" altLang="en-US" dirty="0"/>
              <a:t> </a:t>
            </a:r>
            <a:endParaRPr kumimoji="1" lang="en-US" altLang="zh-CN" dirty="0"/>
          </a:p>
        </p:txBody>
      </p:sp>
    </p:spTree>
    <p:extLst>
      <p:ext uri="{BB962C8B-B14F-4D97-AF65-F5344CB8AC3E}">
        <p14:creationId xmlns:p14="http://schemas.microsoft.com/office/powerpoint/2010/main" val="3320777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145413" cy="461665"/>
          </a:xfrm>
          <a:prstGeom prst="rect">
            <a:avLst/>
          </a:prstGeom>
          <a:noFill/>
        </p:spPr>
        <p:txBody>
          <a:bodyPr wrap="none" rtlCol="0">
            <a:spAutoFit/>
          </a:bodyPr>
          <a:lstStyle/>
          <a:p>
            <a:r>
              <a:rPr kumimoji="1" lang="en-US" altLang="zh-CN" sz="2400" dirty="0">
                <a:latin typeface="+mn-ea"/>
              </a:rPr>
              <a:t>Graph---terminology</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28</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4751782" cy="400110"/>
          </a:xfrm>
          <a:prstGeom prst="rect">
            <a:avLst/>
          </a:prstGeom>
        </p:spPr>
        <p:txBody>
          <a:bodyPr wrap="square">
            <a:spAutoFit/>
          </a:bodyPr>
          <a:lstStyle/>
          <a:p>
            <a:r>
              <a:rPr lang="en-US" altLang="zh-CN" sz="2000" b="1" dirty="0">
                <a:solidFill>
                  <a:schemeClr val="accent1"/>
                </a:solidFill>
                <a:latin typeface="Times New Roman"/>
                <a:cs typeface="Times New Roman"/>
              </a:rPr>
              <a:t>Graph</a:t>
            </a:r>
            <a:r>
              <a:rPr lang="zh-CN" altLang="en-US" sz="2000" b="1" dirty="0">
                <a:solidFill>
                  <a:schemeClr val="accent1"/>
                </a:solidFill>
                <a:latin typeface="Times New Roman"/>
                <a:cs typeface="Times New Roman"/>
              </a:rPr>
              <a:t> </a:t>
            </a:r>
            <a:r>
              <a:rPr lang="en-US" altLang="zh-CN" sz="2000" b="1" dirty="0">
                <a:solidFill>
                  <a:schemeClr val="accent1"/>
                </a:solidFill>
                <a:latin typeface="Times New Roman"/>
                <a:cs typeface="Times New Roman"/>
              </a:rPr>
              <a:t>Representation</a:t>
            </a:r>
          </a:p>
        </p:txBody>
      </p:sp>
      <p:pic>
        <p:nvPicPr>
          <p:cNvPr id="4" name="图片 3">
            <a:extLst>
              <a:ext uri="{FF2B5EF4-FFF2-40B4-BE49-F238E27FC236}">
                <a16:creationId xmlns:a16="http://schemas.microsoft.com/office/drawing/2014/main" id="{4CC70E56-A9EA-5841-9166-42CB7699EEFA}"/>
              </a:ext>
            </a:extLst>
          </p:cNvPr>
          <p:cNvPicPr>
            <a:picLocks noChangeAspect="1"/>
          </p:cNvPicPr>
          <p:nvPr/>
        </p:nvPicPr>
        <p:blipFill>
          <a:blip r:embed="rId3"/>
          <a:stretch>
            <a:fillRect/>
          </a:stretch>
        </p:blipFill>
        <p:spPr>
          <a:xfrm>
            <a:off x="930867" y="1416168"/>
            <a:ext cx="6726264" cy="3463027"/>
          </a:xfrm>
          <a:prstGeom prst="rect">
            <a:avLst/>
          </a:prstGeom>
        </p:spPr>
      </p:pic>
    </p:spTree>
    <p:extLst>
      <p:ext uri="{BB962C8B-B14F-4D97-AF65-F5344CB8AC3E}">
        <p14:creationId xmlns:p14="http://schemas.microsoft.com/office/powerpoint/2010/main" val="1532450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977383"/>
          </a:xfrm>
          <a:prstGeom prst="rect">
            <a:avLst/>
          </a:prstGeom>
          <a:noFill/>
        </p:spPr>
        <p:txBody>
          <a:bodyPr wrap="square" rtlCol="0">
            <a:spAutoFit/>
          </a:bodyPr>
          <a:lstStyle/>
          <a:p>
            <a:pPr algn="ctr">
              <a:lnSpc>
                <a:spcPct val="200000"/>
              </a:lnSpc>
            </a:pPr>
            <a:r>
              <a:rPr kumimoji="1" lang="en-US" altLang="zh-CN" sz="3300" b="1" dirty="0">
                <a:solidFill>
                  <a:srgbClr val="C00000"/>
                </a:solidFill>
                <a:latin typeface="宋体-简" panose="02010800040101010101" pitchFamily="2" charset="-122"/>
                <a:ea typeface="宋体-简" panose="02010800040101010101" pitchFamily="2" charset="-122"/>
              </a:rPr>
              <a:t>Course Content and Schedule</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2</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A2E932D7-FCBD-8644-AB2A-A0456CDF7978}"/>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29</a:t>
            </a:fld>
            <a:endParaRPr kumimoji="1" lang="zh-CN" altLang="en-US"/>
          </a:p>
        </p:txBody>
      </p:sp>
    </p:spTree>
    <p:extLst>
      <p:ext uri="{BB962C8B-B14F-4D97-AF65-F5344CB8AC3E}">
        <p14:creationId xmlns:p14="http://schemas.microsoft.com/office/powerpoint/2010/main" val="2427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977383"/>
          </a:xfrm>
          <a:prstGeom prst="rect">
            <a:avLst/>
          </a:prstGeom>
          <a:noFill/>
        </p:spPr>
        <p:txBody>
          <a:bodyPr wrap="square" rtlCol="0">
            <a:spAutoFit/>
          </a:bodyPr>
          <a:lstStyle/>
          <a:p>
            <a:pPr algn="ctr">
              <a:lnSpc>
                <a:spcPct val="200000"/>
              </a:lnSpc>
            </a:pPr>
            <a:r>
              <a:rPr kumimoji="1" lang="en-US" altLang="zh-CN" sz="3300" b="1" dirty="0">
                <a:solidFill>
                  <a:srgbClr val="C00000"/>
                </a:solidFill>
                <a:latin typeface="宋体-简" panose="02010800040101010101" pitchFamily="2" charset="-122"/>
                <a:ea typeface="宋体-简" panose="02010800040101010101" pitchFamily="2" charset="-122"/>
              </a:rPr>
              <a:t>Introduction</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to</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Graph</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Data</a:t>
            </a:r>
            <a:r>
              <a:rPr kumimoji="1" lang="zh-CN" altLang="en-US" sz="3300" b="1" dirty="0">
                <a:solidFill>
                  <a:srgbClr val="C00000"/>
                </a:solidFill>
                <a:latin typeface="宋体-简" panose="02010800040101010101" pitchFamily="2" charset="-122"/>
                <a:ea typeface="宋体-简" panose="02010800040101010101" pitchFamily="2" charset="-122"/>
              </a:rPr>
              <a:t> </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1</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4" name="页脚占位符 3">
            <a:extLst>
              <a:ext uri="{FF2B5EF4-FFF2-40B4-BE49-F238E27FC236}">
                <a16:creationId xmlns:a16="http://schemas.microsoft.com/office/drawing/2014/main" id="{A2E932D7-FCBD-8644-AB2A-A0456CDF7978}"/>
              </a:ext>
            </a:extLst>
          </p:cNvPr>
          <p:cNvSpPr>
            <a:spLocks noGrp="1"/>
          </p:cNvSpPr>
          <p:nvPr>
            <p:ph type="ftr" sz="quarter" idx="11"/>
          </p:nvPr>
        </p:nvSpPr>
        <p:spPr/>
        <p:txBody>
          <a:bodyPr/>
          <a:lstStyle/>
          <a:p>
            <a:r>
              <a:rPr kumimoji="1" lang="zh-CN" altLang="en-US"/>
              <a:t>知识图谱概述</a:t>
            </a: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3</a:t>
            </a:fld>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340705" cy="461665"/>
          </a:xfrm>
          <a:prstGeom prst="rect">
            <a:avLst/>
          </a:prstGeom>
          <a:noFill/>
        </p:spPr>
        <p:txBody>
          <a:bodyPr wrap="none" rtlCol="0">
            <a:spAutoFit/>
          </a:bodyPr>
          <a:lstStyle/>
          <a:p>
            <a:pPr algn="l"/>
            <a:r>
              <a:rPr kumimoji="1" lang="en-US" altLang="zh-CN" sz="2400" dirty="0">
                <a:latin typeface="+mn-ea"/>
              </a:rPr>
              <a:t>Course</a:t>
            </a:r>
            <a:r>
              <a:rPr kumimoji="1" lang="zh-CN" altLang="en-US" sz="2400" dirty="0">
                <a:latin typeface="+mn-ea"/>
              </a:rPr>
              <a:t> </a:t>
            </a:r>
            <a:r>
              <a:rPr kumimoji="1" lang="en-US" altLang="zh-CN" sz="2400" dirty="0">
                <a:latin typeface="+mn-ea"/>
              </a:rPr>
              <a:t>Content</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30</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2862322"/>
          </a:xfrm>
          <a:prstGeom prst="rect">
            <a:avLst/>
          </a:prstGeom>
        </p:spPr>
        <p:txBody>
          <a:bodyPr wrap="square">
            <a:spAutoFit/>
          </a:bodyPr>
          <a:lstStyle/>
          <a:p>
            <a:r>
              <a:rPr lang="en-US" altLang="zh-CN" sz="2000" b="1" dirty="0">
                <a:solidFill>
                  <a:schemeClr val="accent1"/>
                </a:solidFill>
                <a:latin typeface="Times New Roman"/>
                <a:cs typeface="Times New Roman"/>
              </a:rPr>
              <a:t>Schedule</a:t>
            </a:r>
          </a:p>
          <a:p>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Algorithms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Knowledge</a:t>
            </a:r>
            <a:r>
              <a:rPr lang="zh-CN" altLang="en-US" sz="2000" b="1" dirty="0">
                <a:latin typeface="Times New Roman"/>
                <a:cs typeface="Times New Roman"/>
              </a:rPr>
              <a:t> </a:t>
            </a:r>
            <a:r>
              <a:rPr lang="en-US" altLang="zh-CN" sz="2000" b="1" dirty="0">
                <a:latin typeface="Times New Roman"/>
                <a:cs typeface="Times New Roman"/>
              </a:rPr>
              <a:t>Graphs</a:t>
            </a:r>
            <a:r>
              <a:rPr lang="zh-CN" altLang="en-US" sz="2000" b="1" dirty="0">
                <a:latin typeface="Times New Roman"/>
                <a:cs typeface="Times New Roman"/>
              </a:rPr>
              <a:t> </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Learning</a:t>
            </a:r>
            <a:r>
              <a:rPr lang="zh-CN" altLang="en-US" sz="2000" b="1" dirty="0">
                <a:latin typeface="Times New Roman"/>
                <a:cs typeface="Times New Roman"/>
              </a:rPr>
              <a:t> </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Systems</a:t>
            </a:r>
            <a:r>
              <a:rPr lang="zh-CN" altLang="en-US" sz="2000" b="1" dirty="0">
                <a:latin typeface="Times New Roman"/>
                <a:cs typeface="Times New Roman"/>
              </a:rPr>
              <a:t> </a:t>
            </a:r>
            <a:endParaRPr lang="en-US" altLang="zh-CN" sz="2000" b="1" dirty="0">
              <a:latin typeface="Times New Roman"/>
              <a:cs typeface="Times New Roman"/>
            </a:endParaRPr>
          </a:p>
        </p:txBody>
      </p:sp>
    </p:spTree>
    <p:extLst>
      <p:ext uri="{BB962C8B-B14F-4D97-AF65-F5344CB8AC3E}">
        <p14:creationId xmlns:p14="http://schemas.microsoft.com/office/powerpoint/2010/main" val="297797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31</a:t>
            </a:fld>
            <a:endParaRPr kumimoji="1"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F603707-F982-774B-AC22-A230C8E42C87}"/>
                  </a:ext>
                </a:extLst>
              </p:cNvPr>
              <p:cNvSpPr/>
              <p:nvPr/>
            </p:nvSpPr>
            <p:spPr>
              <a:xfrm>
                <a:off x="419695" y="901093"/>
                <a:ext cx="7976160" cy="1390765"/>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Subgraph</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Isomorphism</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Given a query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600" dirty="0">
                    <a:latin typeface="Times New Roman" panose="02020603050405020304" pitchFamily="18" charset="0"/>
                    <a:cs typeface="Times New Roman" panose="02020603050405020304" pitchFamily="18" charset="0"/>
                  </a:rPr>
                  <a:t> and a data graph </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𝐺</m:t>
                    </m:r>
                  </m:oMath>
                </a14:m>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subgraph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isomorphism</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to</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𝐺</m:t>
                    </m:r>
                    <m:r>
                      <a:rPr lang="en-US" altLang="zh-CN" sz="1600" b="0" i="0" smtClean="0">
                        <a:latin typeface="Cambria Math" panose="02040503050406030204" pitchFamily="18" charset="0"/>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only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there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exists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injective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𝑓</m:t>
                    </m:r>
                    <m:r>
                      <a:rPr lang="en-US" altLang="zh-CN" sz="1600" b="0" i="0" smtClean="0">
                        <a:latin typeface="Cambria Math" panose="02040503050406030204" pitchFamily="18" charset="0"/>
                        <a:cs typeface="Times New Roman" panose="02020603050405020304" pitchFamily="18" charset="0"/>
                      </a:rPr>
                      <m:t>:</m:t>
                    </m:r>
                    <m:r>
                      <m:rPr>
                        <m:sty m:val="p"/>
                      </m:rPr>
                      <a:rPr lang="en-US" altLang="zh-CN" sz="1600" b="0" i="0" smtClean="0">
                        <a:latin typeface="Cambria Math" panose="02040503050406030204" pitchFamily="18" charset="0"/>
                        <a:cs typeface="Times New Roman" panose="02020603050405020304" pitchFamily="18" charset="0"/>
                      </a:rPr>
                      <m:t>V</m:t>
                    </m:r>
                    <m:d>
                      <m:dPr>
                        <m:ctrlPr>
                          <a:rPr lang="en-US" altLang="zh-CN" sz="1600" b="0" i="1" smtClean="0">
                            <a:latin typeface="Cambria Math" panose="02040503050406030204" pitchFamily="18" charset="0"/>
                            <a:cs typeface="Times New Roman" panose="02020603050405020304" pitchFamily="18" charset="0"/>
                          </a:rPr>
                        </m:ctrlPr>
                      </m:dPr>
                      <m:e>
                        <m:r>
                          <m:rPr>
                            <m:sty m:val="p"/>
                          </m:rPr>
                          <a:rPr lang="en-US" altLang="zh-CN" sz="1600" b="0" i="0" smtClean="0">
                            <a:latin typeface="Cambria Math" panose="02040503050406030204" pitchFamily="18" charset="0"/>
                            <a:cs typeface="Times New Roman" panose="02020603050405020304" pitchFamily="18" charset="0"/>
                          </a:rPr>
                          <m:t>Q</m:t>
                        </m:r>
                      </m:e>
                    </m:d>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𝑉</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𝐺</m:t>
                    </m:r>
                    <m:r>
                      <a:rPr lang="en-US" altLang="zh-CN" sz="1600" b="0" i="1" smtClean="0">
                        <a:latin typeface="Cambria Math" panose="02040503050406030204" pitchFamily="18" charset="0"/>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such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p>
              <a:p>
                <a:pPr marL="457200" indent="-457200">
                  <a:buAutoNum type="arabicPeriod"/>
                </a:pPr>
                <a14:m>
                  <m:oMath xmlns:m="http://schemas.openxmlformats.org/officeDocument/2006/math">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𝑢</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1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𝑢</m:t>
                            </m:r>
                          </m:e>
                        </m:d>
                      </m:e>
                    </m:d>
                  </m:oMath>
                </a14:m>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where</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𝑄</m:t>
                        </m:r>
                      </m:e>
                    </m:d>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𝐺</m:t>
                        </m:r>
                      </m:e>
                    </m:d>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denotes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all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vertices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𝑄</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𝐺</m:t>
                    </m:r>
                  </m:oMath>
                </a14:m>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respectively;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denotes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corresponding</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vertex</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label.</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pPr marL="457200" indent="-457200">
                  <a:buAutoNum type="arabicPeriod"/>
                </a:pP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e>
                    </m:acc>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𝐺</m:t>
                        </m:r>
                      </m:e>
                    </m:d>
                  </m:oMath>
                </a14:m>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2</m:t>
                                </m:r>
                              </m:sub>
                            </m:sSub>
                          </m:e>
                        </m:acc>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e>
                        </m:acc>
                      </m:e>
                    </m:d>
                  </m:oMath>
                </a14:m>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5F603707-F982-774B-AC22-A230C8E42C87}"/>
                  </a:ext>
                </a:extLst>
              </p:cNvPr>
              <p:cNvSpPr>
                <a:spLocks noRot="1" noChangeAspect="1" noMove="1" noResize="1" noEditPoints="1" noAdjustHandles="1" noChangeArrowheads="1" noChangeShapeType="1" noTextEdit="1"/>
              </p:cNvSpPr>
              <p:nvPr/>
            </p:nvSpPr>
            <p:spPr>
              <a:xfrm>
                <a:off x="419695" y="901093"/>
                <a:ext cx="7976160" cy="1390765"/>
              </a:xfrm>
              <a:prstGeom prst="rect">
                <a:avLst/>
              </a:prstGeom>
              <a:blipFill>
                <a:blip r:embed="rId3"/>
                <a:stretch>
                  <a:fillRect l="-478" t="-1835" b="-3670"/>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20720A6C-C423-584D-ACE7-9E81702F9B74}"/>
              </a:ext>
            </a:extLst>
          </p:cNvPr>
          <p:cNvSpPr/>
          <p:nvPr/>
        </p:nvSpPr>
        <p:spPr>
          <a:xfrm>
            <a:off x="2268538" y="3050697"/>
            <a:ext cx="283724" cy="43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A</a:t>
            </a:r>
            <a:endParaRPr lang="zh-CN" altLang="en-US">
              <a:solidFill>
                <a:srgbClr val="FFFFFF"/>
              </a:solidFill>
            </a:endParaRPr>
          </a:p>
        </p:txBody>
      </p:sp>
      <p:sp>
        <p:nvSpPr>
          <p:cNvPr id="11" name="椭圆 10">
            <a:extLst>
              <a:ext uri="{FF2B5EF4-FFF2-40B4-BE49-F238E27FC236}">
                <a16:creationId xmlns:a16="http://schemas.microsoft.com/office/drawing/2014/main" id="{F0E3F378-89B3-E240-9A21-9B0F2B81566D}"/>
              </a:ext>
            </a:extLst>
          </p:cNvPr>
          <p:cNvSpPr/>
          <p:nvPr/>
        </p:nvSpPr>
        <p:spPr>
          <a:xfrm>
            <a:off x="1763713" y="4058760"/>
            <a:ext cx="283724" cy="433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B</a:t>
            </a:r>
            <a:endParaRPr lang="zh-CN" altLang="en-US">
              <a:solidFill>
                <a:srgbClr val="FFFFFF"/>
              </a:solidFill>
            </a:endParaRPr>
          </a:p>
        </p:txBody>
      </p:sp>
      <p:sp>
        <p:nvSpPr>
          <p:cNvPr id="12" name="椭圆 11">
            <a:extLst>
              <a:ext uri="{FF2B5EF4-FFF2-40B4-BE49-F238E27FC236}">
                <a16:creationId xmlns:a16="http://schemas.microsoft.com/office/drawing/2014/main" id="{67CDF806-2FEB-CD40-918B-9219C990A2AD}"/>
              </a:ext>
            </a:extLst>
          </p:cNvPr>
          <p:cNvSpPr/>
          <p:nvPr/>
        </p:nvSpPr>
        <p:spPr>
          <a:xfrm>
            <a:off x="2771775" y="4058760"/>
            <a:ext cx="283724" cy="433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C</a:t>
            </a:r>
            <a:endParaRPr lang="zh-CN" altLang="en-US">
              <a:solidFill>
                <a:srgbClr val="FFFFFF"/>
              </a:solidFill>
            </a:endParaRPr>
          </a:p>
        </p:txBody>
      </p:sp>
      <p:cxnSp>
        <p:nvCxnSpPr>
          <p:cNvPr id="13" name="直接连接符 10">
            <a:extLst>
              <a:ext uri="{FF2B5EF4-FFF2-40B4-BE49-F238E27FC236}">
                <a16:creationId xmlns:a16="http://schemas.microsoft.com/office/drawing/2014/main" id="{ED0B69F6-5016-C74A-AFE2-455846D76860}"/>
              </a:ext>
            </a:extLst>
          </p:cNvPr>
          <p:cNvCxnSpPr>
            <a:stCxn id="9" idx="3"/>
            <a:endCxn id="11" idx="0"/>
          </p:cNvCxnSpPr>
          <p:nvPr/>
        </p:nvCxnSpPr>
        <p:spPr>
          <a:xfrm flipH="1">
            <a:off x="1905575" y="3420617"/>
            <a:ext cx="404513" cy="63814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直接连接符 12">
            <a:extLst>
              <a:ext uri="{FF2B5EF4-FFF2-40B4-BE49-F238E27FC236}">
                <a16:creationId xmlns:a16="http://schemas.microsoft.com/office/drawing/2014/main" id="{F5E555C6-C3CD-E647-A015-46DA26199828}"/>
              </a:ext>
            </a:extLst>
          </p:cNvPr>
          <p:cNvCxnSpPr>
            <a:stCxn id="9" idx="5"/>
            <a:endCxn id="12" idx="0"/>
          </p:cNvCxnSpPr>
          <p:nvPr/>
        </p:nvCxnSpPr>
        <p:spPr>
          <a:xfrm>
            <a:off x="2510712" y="3420617"/>
            <a:ext cx="402925" cy="63814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705B45E-CDA5-7E45-8280-4B14CCFA2065}"/>
              </a:ext>
            </a:extLst>
          </p:cNvPr>
          <p:cNvSpPr/>
          <p:nvPr/>
        </p:nvSpPr>
        <p:spPr>
          <a:xfrm>
            <a:off x="4860925" y="2547460"/>
            <a:ext cx="283724"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A</a:t>
            </a:r>
            <a:endParaRPr lang="zh-CN" altLang="en-US">
              <a:solidFill>
                <a:srgbClr val="FFFFFF"/>
              </a:solidFill>
            </a:endParaRPr>
          </a:p>
        </p:txBody>
      </p:sp>
      <p:sp>
        <p:nvSpPr>
          <p:cNvPr id="16" name="椭圆 15">
            <a:extLst>
              <a:ext uri="{FF2B5EF4-FFF2-40B4-BE49-F238E27FC236}">
                <a16:creationId xmlns:a16="http://schemas.microsoft.com/office/drawing/2014/main" id="{840AF561-7E5F-2341-8C0E-CDFF324428EC}"/>
              </a:ext>
            </a:extLst>
          </p:cNvPr>
          <p:cNvSpPr/>
          <p:nvPr/>
        </p:nvSpPr>
        <p:spPr>
          <a:xfrm>
            <a:off x="4356100" y="3555522"/>
            <a:ext cx="283724"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B</a:t>
            </a:r>
            <a:endParaRPr lang="zh-CN" altLang="en-US">
              <a:solidFill>
                <a:srgbClr val="FFFFFF"/>
              </a:solidFill>
            </a:endParaRPr>
          </a:p>
        </p:txBody>
      </p:sp>
      <p:sp>
        <p:nvSpPr>
          <p:cNvPr id="17" name="椭圆 16">
            <a:extLst>
              <a:ext uri="{FF2B5EF4-FFF2-40B4-BE49-F238E27FC236}">
                <a16:creationId xmlns:a16="http://schemas.microsoft.com/office/drawing/2014/main" id="{E6B9CEEB-A2A5-B848-8B88-D328492B6A21}"/>
              </a:ext>
            </a:extLst>
          </p:cNvPr>
          <p:cNvSpPr/>
          <p:nvPr/>
        </p:nvSpPr>
        <p:spPr>
          <a:xfrm>
            <a:off x="5364163" y="3555522"/>
            <a:ext cx="283724"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C</a:t>
            </a:r>
            <a:endParaRPr lang="zh-CN" altLang="en-US">
              <a:solidFill>
                <a:srgbClr val="FFFFFF"/>
              </a:solidFill>
            </a:endParaRPr>
          </a:p>
        </p:txBody>
      </p:sp>
      <p:cxnSp>
        <p:nvCxnSpPr>
          <p:cNvPr id="18" name="直接连接符 16">
            <a:extLst>
              <a:ext uri="{FF2B5EF4-FFF2-40B4-BE49-F238E27FC236}">
                <a16:creationId xmlns:a16="http://schemas.microsoft.com/office/drawing/2014/main" id="{60A0AA52-E542-8D4B-8881-C20D91BCF91F}"/>
              </a:ext>
            </a:extLst>
          </p:cNvPr>
          <p:cNvCxnSpPr>
            <a:stCxn id="15" idx="3"/>
            <a:endCxn id="16" idx="0"/>
          </p:cNvCxnSpPr>
          <p:nvPr/>
        </p:nvCxnSpPr>
        <p:spPr>
          <a:xfrm flipH="1">
            <a:off x="4497962" y="2916024"/>
            <a:ext cx="404513" cy="63949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直接连接符 17">
            <a:extLst>
              <a:ext uri="{FF2B5EF4-FFF2-40B4-BE49-F238E27FC236}">
                <a16:creationId xmlns:a16="http://schemas.microsoft.com/office/drawing/2014/main" id="{2FF0A0E3-1A54-8C45-B333-3115768C48B3}"/>
              </a:ext>
            </a:extLst>
          </p:cNvPr>
          <p:cNvCxnSpPr>
            <a:stCxn id="15" idx="5"/>
            <a:endCxn id="17" idx="0"/>
          </p:cNvCxnSpPr>
          <p:nvPr/>
        </p:nvCxnSpPr>
        <p:spPr>
          <a:xfrm>
            <a:off x="5103099" y="2916024"/>
            <a:ext cx="402926" cy="63949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5E07ED8-C5C7-E543-8140-6767EAEA08A5}"/>
              </a:ext>
            </a:extLst>
          </p:cNvPr>
          <p:cNvCxnSpPr>
            <a:stCxn id="16" idx="6"/>
            <a:endCxn id="17" idx="2"/>
          </p:cNvCxnSpPr>
          <p:nvPr/>
        </p:nvCxnSpPr>
        <p:spPr>
          <a:xfrm>
            <a:off x="4639824" y="3771422"/>
            <a:ext cx="724339"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F8F19681-D10E-BC42-B78D-69E3E83FCC6A}"/>
              </a:ext>
            </a:extLst>
          </p:cNvPr>
          <p:cNvSpPr/>
          <p:nvPr/>
        </p:nvSpPr>
        <p:spPr>
          <a:xfrm>
            <a:off x="4860925" y="4492147"/>
            <a:ext cx="283724"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a:solidFill>
                  <a:srgbClr val="FFFFFF"/>
                </a:solidFill>
              </a:rPr>
              <a:t>A</a:t>
            </a:r>
            <a:endParaRPr lang="zh-CN" altLang="en-US">
              <a:solidFill>
                <a:srgbClr val="FFFFFF"/>
              </a:solidFill>
            </a:endParaRPr>
          </a:p>
        </p:txBody>
      </p:sp>
      <p:cxnSp>
        <p:nvCxnSpPr>
          <p:cNvPr id="22" name="直接连接符 24">
            <a:extLst>
              <a:ext uri="{FF2B5EF4-FFF2-40B4-BE49-F238E27FC236}">
                <a16:creationId xmlns:a16="http://schemas.microsoft.com/office/drawing/2014/main" id="{F4D1359B-3FFD-814E-B051-8E1B26645B6F}"/>
              </a:ext>
            </a:extLst>
          </p:cNvPr>
          <p:cNvCxnSpPr>
            <a:stCxn id="16" idx="4"/>
            <a:endCxn id="21" idx="1"/>
          </p:cNvCxnSpPr>
          <p:nvPr/>
        </p:nvCxnSpPr>
        <p:spPr>
          <a:xfrm>
            <a:off x="4497962" y="3987322"/>
            <a:ext cx="404513" cy="56806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直接连接符 26">
            <a:extLst>
              <a:ext uri="{FF2B5EF4-FFF2-40B4-BE49-F238E27FC236}">
                <a16:creationId xmlns:a16="http://schemas.microsoft.com/office/drawing/2014/main" id="{3D68EC35-DDCA-C140-8C82-95A1089966D2}"/>
              </a:ext>
            </a:extLst>
          </p:cNvPr>
          <p:cNvCxnSpPr>
            <a:stCxn id="17" idx="4"/>
            <a:endCxn id="21" idx="7"/>
          </p:cNvCxnSpPr>
          <p:nvPr/>
        </p:nvCxnSpPr>
        <p:spPr>
          <a:xfrm flipH="1">
            <a:off x="5103099" y="3987322"/>
            <a:ext cx="402926" cy="56806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TextBox 27">
            <a:extLst>
              <a:ext uri="{FF2B5EF4-FFF2-40B4-BE49-F238E27FC236}">
                <a16:creationId xmlns:a16="http://schemas.microsoft.com/office/drawing/2014/main" id="{3C30CC0D-FE28-8148-83DE-1435355D8922}"/>
              </a:ext>
            </a:extLst>
          </p:cNvPr>
          <p:cNvSpPr txBox="1">
            <a:spLocks noChangeArrowheads="1"/>
          </p:cNvSpPr>
          <p:nvPr/>
        </p:nvSpPr>
        <p:spPr bwMode="auto">
          <a:xfrm>
            <a:off x="2052638" y="2834797"/>
            <a:ext cx="42558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1</a:t>
            </a:r>
            <a:endParaRPr kumimoji="0" lang="zh-CN" altLang="en-US" sz="1800">
              <a:latin typeface="Arial" panose="020B0604020202020204" pitchFamily="34" charset="0"/>
            </a:endParaRPr>
          </a:p>
        </p:txBody>
      </p:sp>
      <p:sp>
        <p:nvSpPr>
          <p:cNvPr id="25" name="TextBox 28">
            <a:extLst>
              <a:ext uri="{FF2B5EF4-FFF2-40B4-BE49-F238E27FC236}">
                <a16:creationId xmlns:a16="http://schemas.microsoft.com/office/drawing/2014/main" id="{48235E39-A666-274C-BAD6-09EFC1D66076}"/>
              </a:ext>
            </a:extLst>
          </p:cNvPr>
          <p:cNvSpPr txBox="1">
            <a:spLocks noChangeArrowheads="1"/>
          </p:cNvSpPr>
          <p:nvPr/>
        </p:nvSpPr>
        <p:spPr bwMode="auto">
          <a:xfrm>
            <a:off x="1619250" y="3842860"/>
            <a:ext cx="42662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2</a:t>
            </a:r>
            <a:endParaRPr kumimoji="0" lang="zh-CN" altLang="en-US" sz="1800">
              <a:latin typeface="Arial" panose="020B0604020202020204" pitchFamily="34" charset="0"/>
            </a:endParaRPr>
          </a:p>
        </p:txBody>
      </p:sp>
      <p:sp>
        <p:nvSpPr>
          <p:cNvPr id="26" name="TextBox 29">
            <a:extLst>
              <a:ext uri="{FF2B5EF4-FFF2-40B4-BE49-F238E27FC236}">
                <a16:creationId xmlns:a16="http://schemas.microsoft.com/office/drawing/2014/main" id="{AC180AC7-C8A3-9F48-B4D4-0CC91E06C34F}"/>
              </a:ext>
            </a:extLst>
          </p:cNvPr>
          <p:cNvSpPr txBox="1">
            <a:spLocks noChangeArrowheads="1"/>
          </p:cNvSpPr>
          <p:nvPr/>
        </p:nvSpPr>
        <p:spPr bwMode="auto">
          <a:xfrm>
            <a:off x="2987675" y="3771422"/>
            <a:ext cx="42662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3</a:t>
            </a:r>
            <a:endParaRPr kumimoji="0" lang="zh-CN" altLang="en-US" sz="1800">
              <a:latin typeface="Arial" panose="020B0604020202020204" pitchFamily="34" charset="0"/>
            </a:endParaRPr>
          </a:p>
        </p:txBody>
      </p:sp>
      <p:sp>
        <p:nvSpPr>
          <p:cNvPr id="27" name="TextBox 30">
            <a:extLst>
              <a:ext uri="{FF2B5EF4-FFF2-40B4-BE49-F238E27FC236}">
                <a16:creationId xmlns:a16="http://schemas.microsoft.com/office/drawing/2014/main" id="{504663BD-35BA-4849-A44E-0CB5CCB25189}"/>
              </a:ext>
            </a:extLst>
          </p:cNvPr>
          <p:cNvSpPr txBox="1">
            <a:spLocks noChangeArrowheads="1"/>
          </p:cNvSpPr>
          <p:nvPr/>
        </p:nvSpPr>
        <p:spPr bwMode="auto">
          <a:xfrm>
            <a:off x="4572000" y="2402997"/>
            <a:ext cx="42558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1</a:t>
            </a:r>
            <a:endParaRPr kumimoji="0" lang="zh-CN" altLang="en-US" sz="1800">
              <a:latin typeface="Arial" panose="020B0604020202020204" pitchFamily="34" charset="0"/>
            </a:endParaRPr>
          </a:p>
        </p:txBody>
      </p:sp>
      <p:sp>
        <p:nvSpPr>
          <p:cNvPr id="28" name="TextBox 31">
            <a:extLst>
              <a:ext uri="{FF2B5EF4-FFF2-40B4-BE49-F238E27FC236}">
                <a16:creationId xmlns:a16="http://schemas.microsoft.com/office/drawing/2014/main" id="{6B083755-18F6-EE45-B62F-A76F2BB581A8}"/>
              </a:ext>
            </a:extLst>
          </p:cNvPr>
          <p:cNvSpPr txBox="1">
            <a:spLocks noChangeArrowheads="1"/>
          </p:cNvSpPr>
          <p:nvPr/>
        </p:nvSpPr>
        <p:spPr bwMode="auto">
          <a:xfrm>
            <a:off x="4068763" y="3339622"/>
            <a:ext cx="42558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2</a:t>
            </a:r>
            <a:endParaRPr kumimoji="0" lang="zh-CN" altLang="en-US" sz="1800">
              <a:latin typeface="Arial" panose="020B0604020202020204" pitchFamily="34" charset="0"/>
            </a:endParaRPr>
          </a:p>
        </p:txBody>
      </p:sp>
      <p:sp>
        <p:nvSpPr>
          <p:cNvPr id="29" name="TextBox 32">
            <a:extLst>
              <a:ext uri="{FF2B5EF4-FFF2-40B4-BE49-F238E27FC236}">
                <a16:creationId xmlns:a16="http://schemas.microsoft.com/office/drawing/2014/main" id="{5C05430E-A27D-BB4D-835C-348DFCA7B34D}"/>
              </a:ext>
            </a:extLst>
          </p:cNvPr>
          <p:cNvSpPr txBox="1">
            <a:spLocks noChangeArrowheads="1"/>
          </p:cNvSpPr>
          <p:nvPr/>
        </p:nvSpPr>
        <p:spPr bwMode="auto">
          <a:xfrm>
            <a:off x="5653088" y="3266597"/>
            <a:ext cx="42558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3</a:t>
            </a:r>
            <a:endParaRPr kumimoji="0" lang="zh-CN" altLang="en-US" sz="1800">
              <a:latin typeface="Arial" panose="020B0604020202020204" pitchFamily="34" charset="0"/>
            </a:endParaRPr>
          </a:p>
        </p:txBody>
      </p:sp>
      <p:sp>
        <p:nvSpPr>
          <p:cNvPr id="30" name="TextBox 33">
            <a:extLst>
              <a:ext uri="{FF2B5EF4-FFF2-40B4-BE49-F238E27FC236}">
                <a16:creationId xmlns:a16="http://schemas.microsoft.com/office/drawing/2014/main" id="{C84C675A-0542-2F47-B391-E1DE0E31AEF1}"/>
              </a:ext>
            </a:extLst>
          </p:cNvPr>
          <p:cNvSpPr txBox="1">
            <a:spLocks noChangeArrowheads="1"/>
          </p:cNvSpPr>
          <p:nvPr/>
        </p:nvSpPr>
        <p:spPr bwMode="auto">
          <a:xfrm>
            <a:off x="4500563" y="4492147"/>
            <a:ext cx="42558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latin typeface="Arial" panose="020B0604020202020204" pitchFamily="34" charset="0"/>
              </a:rPr>
              <a:t>4</a:t>
            </a:r>
            <a:endParaRPr kumimoji="0" lang="zh-CN" altLang="en-US" sz="1800">
              <a:latin typeface="Arial" panose="020B0604020202020204" pitchFamily="34" charset="0"/>
            </a:endParaRPr>
          </a:p>
        </p:txBody>
      </p:sp>
      <p:cxnSp>
        <p:nvCxnSpPr>
          <p:cNvPr id="31" name="直接箭头连接符 37">
            <a:extLst>
              <a:ext uri="{FF2B5EF4-FFF2-40B4-BE49-F238E27FC236}">
                <a16:creationId xmlns:a16="http://schemas.microsoft.com/office/drawing/2014/main" id="{DE793901-0F19-BF43-95A0-1022482DDB75}"/>
              </a:ext>
            </a:extLst>
          </p:cNvPr>
          <p:cNvCxnSpPr/>
          <p:nvPr/>
        </p:nvCxnSpPr>
        <p:spPr>
          <a:xfrm flipV="1">
            <a:off x="2771775" y="2834798"/>
            <a:ext cx="2016125" cy="360363"/>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A7445FA3-0CE3-DD46-BE26-54D5DDE0C4AA}"/>
              </a:ext>
            </a:extLst>
          </p:cNvPr>
          <p:cNvCxnSpPr/>
          <p:nvPr/>
        </p:nvCxnSpPr>
        <p:spPr>
          <a:xfrm flipV="1">
            <a:off x="2268538" y="3771423"/>
            <a:ext cx="2016125" cy="360363"/>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9">
            <a:extLst>
              <a:ext uri="{FF2B5EF4-FFF2-40B4-BE49-F238E27FC236}">
                <a16:creationId xmlns:a16="http://schemas.microsoft.com/office/drawing/2014/main" id="{9EE85A2F-3490-4A4A-9252-04E6C7AFD363}"/>
              </a:ext>
            </a:extLst>
          </p:cNvPr>
          <p:cNvCxnSpPr/>
          <p:nvPr/>
        </p:nvCxnSpPr>
        <p:spPr>
          <a:xfrm flipV="1">
            <a:off x="3348038" y="3915886"/>
            <a:ext cx="2016125" cy="358775"/>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40">
            <a:extLst>
              <a:ext uri="{FF2B5EF4-FFF2-40B4-BE49-F238E27FC236}">
                <a16:creationId xmlns:a16="http://schemas.microsoft.com/office/drawing/2014/main" id="{982ED5CC-F66C-744F-8E6F-E2BB2B6D9F1E}"/>
              </a:ext>
            </a:extLst>
          </p:cNvPr>
          <p:cNvCxnSpPr/>
          <p:nvPr/>
        </p:nvCxnSpPr>
        <p:spPr>
          <a:xfrm>
            <a:off x="2700338" y="3339622"/>
            <a:ext cx="2160587" cy="1295400"/>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79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32</a:t>
            </a:fld>
            <a:endParaRPr kumimoji="1" lang="zh-CN" altLang="en-US"/>
          </a:p>
        </p:txBody>
      </p:sp>
      <p:pic>
        <p:nvPicPr>
          <p:cNvPr id="35" name="图片 34">
            <a:extLst>
              <a:ext uri="{FF2B5EF4-FFF2-40B4-BE49-F238E27FC236}">
                <a16:creationId xmlns:a16="http://schemas.microsoft.com/office/drawing/2014/main" id="{AA51526F-77CA-B24C-B5DA-77EEA0B4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252" y="1058296"/>
            <a:ext cx="5860875" cy="3771711"/>
          </a:xfrm>
          <a:prstGeom prst="rect">
            <a:avLst/>
          </a:prstGeom>
        </p:spPr>
      </p:pic>
    </p:spTree>
    <p:extLst>
      <p:ext uri="{BB962C8B-B14F-4D97-AF65-F5344CB8AC3E}">
        <p14:creationId xmlns:p14="http://schemas.microsoft.com/office/powerpoint/2010/main" val="3282540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33</a:t>
            </a:fld>
            <a:endParaRPr kumimoji="1" lang="zh-CN" altLang="en-US"/>
          </a:p>
        </p:txBody>
      </p:sp>
      <mc:AlternateContent xmlns:mc="http://schemas.openxmlformats.org/markup-compatibility/2006" xmlns:a14="http://schemas.microsoft.com/office/drawing/2010/main">
        <mc:Choice Requires="a14">
          <p:sp>
            <p:nvSpPr>
              <p:cNvPr id="35" name="内容占位符 2">
                <a:extLst>
                  <a:ext uri="{FF2B5EF4-FFF2-40B4-BE49-F238E27FC236}">
                    <a16:creationId xmlns:a16="http://schemas.microsoft.com/office/drawing/2014/main" id="{CB72644B-666C-374C-978E-CA7DEFCFD31A}"/>
                  </a:ext>
                </a:extLst>
              </p:cNvPr>
              <p:cNvSpPr txBox="1">
                <a:spLocks/>
              </p:cNvSpPr>
              <p:nvPr/>
            </p:nvSpPr>
            <p:spPr>
              <a:xfrm>
                <a:off x="323255" y="892180"/>
                <a:ext cx="8229600" cy="452596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sz="2000" b="1" dirty="0">
                    <a:latin typeface="Times New Roman" panose="02020603050405020304" pitchFamily="18" charset="0"/>
                    <a:cs typeface="Times New Roman" panose="02020603050405020304" pitchFamily="18" charset="0"/>
                  </a:rPr>
                  <a:t>Reachability</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Query</a:t>
                </a:r>
                <a:r>
                  <a:rPr lang="en-US" altLang="zh-CN" sz="2000" dirty="0"/>
                  <a:t>: Given a single large directed graph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𝐺</m:t>
                    </m:r>
                  </m:oMath>
                </a14:m>
                <a:r>
                  <a:rPr lang="en-US" altLang="zh-CN" sz="2000" dirty="0"/>
                  <a:t> and two vertices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t>, </a:t>
                </a:r>
                <a:r>
                  <a:rPr lang="en-US" altLang="zh-CN" sz="2000" i="1" dirty="0"/>
                  <a:t>reachability query </a:t>
                </a:r>
                <a:r>
                  <a:rPr lang="en-US" altLang="zh-CN" sz="2000" dirty="0"/>
                  <a:t>verifies</a:t>
                </a:r>
                <a:r>
                  <a:rPr lang="en-US" altLang="zh-CN" sz="2000" i="1" dirty="0"/>
                  <a:t> </a:t>
                </a:r>
                <a:r>
                  <a:rPr lang="en-US" altLang="zh-CN" sz="2000" dirty="0"/>
                  <a:t> whether there exists an directed path from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𝑢</m:t>
                        </m:r>
                      </m:e>
                      <m:sub>
                        <m:r>
                          <a:rPr lang="en-US" altLang="zh-CN" sz="2000" i="1">
                            <a:latin typeface="Cambria Math" panose="02040503050406030204" pitchFamily="18" charset="0"/>
                            <a:cs typeface="Times New Roman" panose="02020603050405020304" pitchFamily="18" charset="0"/>
                          </a:rPr>
                          <m:t>1</m:t>
                        </m:r>
                      </m:sub>
                    </m:sSub>
                  </m:oMath>
                </a14:m>
                <a:r>
                  <a:rPr lang="en-US" altLang="zh-CN" sz="2000" dirty="0"/>
                  <a:t> to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𝑢</m:t>
                        </m:r>
                      </m:e>
                      <m:sub>
                        <m:r>
                          <a:rPr lang="en-US" altLang="zh-CN" sz="2000" i="1">
                            <a:latin typeface="Cambria Math" panose="02040503050406030204" pitchFamily="18" charset="0"/>
                            <a:cs typeface="Times New Roman" panose="02020603050405020304" pitchFamily="18" charset="0"/>
                          </a:rPr>
                          <m:t>2</m:t>
                        </m:r>
                      </m:sub>
                    </m:sSub>
                  </m:oMath>
                </a14:m>
                <a:r>
                  <a:rPr lang="en-US" altLang="zh-CN" sz="2000" dirty="0"/>
                  <a:t>.</a:t>
                </a:r>
              </a:p>
              <a:p>
                <a:pPr algn="just"/>
                <a:r>
                  <a:rPr lang="en-US" altLang="zh-CN" sz="2000" dirty="0"/>
                  <a:t>    </a:t>
                </a:r>
                <a:endParaRPr lang="zh-CN" altLang="en-US" sz="2000" dirty="0"/>
              </a:p>
            </p:txBody>
          </p:sp>
        </mc:Choice>
        <mc:Fallback xmlns="">
          <p:sp>
            <p:nvSpPr>
              <p:cNvPr id="35" name="内容占位符 2">
                <a:extLst>
                  <a:ext uri="{FF2B5EF4-FFF2-40B4-BE49-F238E27FC236}">
                    <a16:creationId xmlns:a16="http://schemas.microsoft.com/office/drawing/2014/main" id="{CB72644B-666C-374C-978E-CA7DEFCFD31A}"/>
                  </a:ext>
                </a:extLst>
              </p:cNvPr>
              <p:cNvSpPr txBox="1">
                <a:spLocks noRot="1" noChangeAspect="1" noMove="1" noResize="1" noEditPoints="1" noAdjustHandles="1" noChangeArrowheads="1" noChangeShapeType="1" noTextEdit="1"/>
              </p:cNvSpPr>
              <p:nvPr/>
            </p:nvSpPr>
            <p:spPr>
              <a:xfrm>
                <a:off x="323255" y="892180"/>
                <a:ext cx="8229600" cy="4525963"/>
              </a:xfrm>
              <a:prstGeom prst="rect">
                <a:avLst/>
              </a:prstGeom>
              <a:blipFill>
                <a:blip r:embed="rId3"/>
                <a:stretch>
                  <a:fillRect l="-772" t="-1685" r="-772"/>
                </a:stretch>
              </a:blipFill>
            </p:spPr>
            <p:txBody>
              <a:bodyPr/>
              <a:lstStyle/>
              <a:p>
                <a:r>
                  <a:rPr lang="zh-CN" altLang="en-US">
                    <a:noFill/>
                  </a:rPr>
                  <a:t> </a:t>
                </a:r>
              </a:p>
            </p:txBody>
          </p:sp>
        </mc:Fallback>
      </mc:AlternateContent>
      <p:sp>
        <p:nvSpPr>
          <p:cNvPr id="100" name="Rectangle 101">
            <a:extLst>
              <a:ext uri="{FF2B5EF4-FFF2-40B4-BE49-F238E27FC236}">
                <a16:creationId xmlns:a16="http://schemas.microsoft.com/office/drawing/2014/main" id="{99EC7A95-17A6-6E4C-A157-4BD6ABF00D0A}"/>
              </a:ext>
            </a:extLst>
          </p:cNvPr>
          <p:cNvSpPr txBox="1">
            <a:spLocks noChangeArrowheads="1"/>
          </p:cNvSpPr>
          <p:nvPr/>
        </p:nvSpPr>
        <p:spPr bwMode="auto">
          <a:xfrm>
            <a:off x="4835725" y="1653996"/>
            <a:ext cx="4114800" cy="3048000"/>
          </a:xfrm>
          <a:prstGeom prst="rect">
            <a:avLst/>
          </a:prstGeom>
          <a:noFill/>
          <a:ln w="9525">
            <a:noFill/>
            <a:miter lim="800000"/>
            <a:headEnd/>
            <a:tailEnd/>
          </a:ln>
        </p:spPr>
        <p:txBody>
          <a:bodyPr/>
          <a:lstStyle/>
          <a:p>
            <a:pPr marL="342900" indent="-342900">
              <a:spcBef>
                <a:spcPct val="20000"/>
              </a:spcBef>
              <a:defRPr/>
            </a:pPr>
            <a:endParaRPr lang="en-US" altLang="zh-CN" sz="3200">
              <a:latin typeface="+mn-lt"/>
            </a:endParaRPr>
          </a:p>
          <a:p>
            <a:pPr marL="1143000" lvl="2" indent="-228600">
              <a:spcBef>
                <a:spcPct val="20000"/>
              </a:spcBef>
              <a:defRPr/>
            </a:pPr>
            <a:r>
              <a:rPr lang="en-US" altLang="zh-CN" sz="2400">
                <a:solidFill>
                  <a:srgbClr val="FF0000"/>
                </a:solidFill>
                <a:latin typeface="+mn-lt"/>
              </a:rPr>
              <a:t>?Query(1,11)</a:t>
            </a:r>
            <a:r>
              <a:rPr lang="en-US" altLang="zh-CN" sz="2400">
                <a:latin typeface="+mn-lt"/>
              </a:rPr>
              <a:t> </a:t>
            </a:r>
          </a:p>
          <a:p>
            <a:pPr marL="1143000" lvl="2" indent="-228600">
              <a:spcBef>
                <a:spcPct val="20000"/>
              </a:spcBef>
              <a:defRPr/>
            </a:pPr>
            <a:r>
              <a:rPr lang="en-US" altLang="zh-CN" sz="2400">
                <a:latin typeface="+mn-lt"/>
              </a:rPr>
              <a:t>	Yes</a:t>
            </a:r>
          </a:p>
          <a:p>
            <a:pPr marL="1143000" lvl="2" indent="-228600">
              <a:spcBef>
                <a:spcPct val="20000"/>
              </a:spcBef>
              <a:defRPr/>
            </a:pPr>
            <a:r>
              <a:rPr lang="en-US" altLang="zh-CN" sz="2400">
                <a:solidFill>
                  <a:srgbClr val="FF0000"/>
                </a:solidFill>
                <a:latin typeface="+mn-lt"/>
              </a:rPr>
              <a:t>?Query(3,9)</a:t>
            </a:r>
            <a:r>
              <a:rPr lang="en-US" altLang="zh-CN" sz="2400">
                <a:latin typeface="+mn-lt"/>
              </a:rPr>
              <a:t> </a:t>
            </a:r>
          </a:p>
          <a:p>
            <a:pPr marL="1143000" lvl="2" indent="-228600">
              <a:spcBef>
                <a:spcPct val="20000"/>
              </a:spcBef>
              <a:defRPr/>
            </a:pPr>
            <a:r>
              <a:rPr lang="en-US" altLang="zh-CN" sz="2400">
                <a:latin typeface="+mn-lt"/>
              </a:rPr>
              <a:t>  No</a:t>
            </a:r>
          </a:p>
        </p:txBody>
      </p:sp>
      <p:sp>
        <p:nvSpPr>
          <p:cNvPr id="101" name="Freeform 4">
            <a:extLst>
              <a:ext uri="{FF2B5EF4-FFF2-40B4-BE49-F238E27FC236}">
                <a16:creationId xmlns:a16="http://schemas.microsoft.com/office/drawing/2014/main" id="{EE38B9F0-11EF-204D-8C55-E2CA5B4D31F0}"/>
              </a:ext>
            </a:extLst>
          </p:cNvPr>
          <p:cNvSpPr>
            <a:spLocks/>
          </p:cNvSpPr>
          <p:nvPr/>
        </p:nvSpPr>
        <p:spPr bwMode="auto">
          <a:xfrm>
            <a:off x="2260998" y="4633912"/>
            <a:ext cx="263128" cy="263129"/>
          </a:xfrm>
          <a:custGeom>
            <a:avLst/>
            <a:gdLst>
              <a:gd name="T0" fmla="*/ 2147483647 w 1988"/>
              <a:gd name="T1" fmla="*/ 2147483647 h 1988"/>
              <a:gd name="T2" fmla="*/ 2147483647 w 1988"/>
              <a:gd name="T3" fmla="*/ 2147483647 h 1988"/>
              <a:gd name="T4" fmla="*/ 2147483647 w 1988"/>
              <a:gd name="T5" fmla="*/ 2147483647 h 1988"/>
              <a:gd name="T6" fmla="*/ 2147483647 w 1988"/>
              <a:gd name="T7" fmla="*/ 2147483647 h 1988"/>
              <a:gd name="T8" fmla="*/ 2147483647 w 1988"/>
              <a:gd name="T9" fmla="*/ 2147483647 h 1988"/>
              <a:gd name="T10" fmla="*/ 2147483647 w 1988"/>
              <a:gd name="T11" fmla="*/ 2147483647 h 1988"/>
              <a:gd name="T12" fmla="*/ 2147483647 w 1988"/>
              <a:gd name="T13" fmla="*/ 2147483647 h 1988"/>
              <a:gd name="T14" fmla="*/ 2147483647 w 1988"/>
              <a:gd name="T15" fmla="*/ 2147483647 h 1988"/>
              <a:gd name="T16" fmla="*/ 2147483647 w 1988"/>
              <a:gd name="T17" fmla="*/ 2147483647 h 1988"/>
              <a:gd name="T18" fmla="*/ 2147483647 w 1988"/>
              <a:gd name="T19" fmla="*/ 2147483647 h 1988"/>
              <a:gd name="T20" fmla="*/ 2147483647 w 1988"/>
              <a:gd name="T21" fmla="*/ 2147483647 h 1988"/>
              <a:gd name="T22" fmla="*/ 2147483647 w 1988"/>
              <a:gd name="T23" fmla="*/ 2147483647 h 1988"/>
              <a:gd name="T24" fmla="*/ 2147483647 w 1988"/>
              <a:gd name="T25" fmla="*/ 2147483647 h 1988"/>
              <a:gd name="T26" fmla="*/ 2147483647 w 1988"/>
              <a:gd name="T27" fmla="*/ 2147483647 h 1988"/>
              <a:gd name="T28" fmla="*/ 2147483647 w 1988"/>
              <a:gd name="T29" fmla="*/ 2147483647 h 1988"/>
              <a:gd name="T30" fmla="*/ 2147483647 w 1988"/>
              <a:gd name="T31" fmla="*/ 2147483647 h 1988"/>
              <a:gd name="T32" fmla="*/ 2147483647 w 1988"/>
              <a:gd name="T33" fmla="*/ 2147483647 h 1988"/>
              <a:gd name="T34" fmla="*/ 2147483647 w 1988"/>
              <a:gd name="T35" fmla="*/ 2147483647 h 1988"/>
              <a:gd name="T36" fmla="*/ 2147483647 w 1988"/>
              <a:gd name="T37" fmla="*/ 2147483647 h 1988"/>
              <a:gd name="T38" fmla="*/ 2147483647 w 1988"/>
              <a:gd name="T39" fmla="*/ 2147483647 h 1988"/>
              <a:gd name="T40" fmla="*/ 2147483647 w 1988"/>
              <a:gd name="T41" fmla="*/ 2147483647 h 1988"/>
              <a:gd name="T42" fmla="*/ 2147483647 w 1988"/>
              <a:gd name="T43" fmla="*/ 2147483647 h 1988"/>
              <a:gd name="T44" fmla="*/ 2147483647 w 1988"/>
              <a:gd name="T45" fmla="*/ 2147483647 h 1988"/>
              <a:gd name="T46" fmla="*/ 2147483647 w 1988"/>
              <a:gd name="T47" fmla="*/ 2147483647 h 1988"/>
              <a:gd name="T48" fmla="*/ 2147483647 w 1988"/>
              <a:gd name="T49" fmla="*/ 2147483647 h 1988"/>
              <a:gd name="T50" fmla="*/ 2147483647 w 1988"/>
              <a:gd name="T51" fmla="*/ 2147483647 h 1988"/>
              <a:gd name="T52" fmla="*/ 2147483647 w 1988"/>
              <a:gd name="T53" fmla="*/ 2147483647 h 1988"/>
              <a:gd name="T54" fmla="*/ 2147483647 w 1988"/>
              <a:gd name="T55" fmla="*/ 2147483647 h 1988"/>
              <a:gd name="T56" fmla="*/ 2147483647 w 1988"/>
              <a:gd name="T57" fmla="*/ 2147483647 h 1988"/>
              <a:gd name="T58" fmla="*/ 2147483647 w 1988"/>
              <a:gd name="T59" fmla="*/ 2147483647 h 1988"/>
              <a:gd name="T60" fmla="*/ 2147483647 w 1988"/>
              <a:gd name="T61" fmla="*/ 2147483647 h 1988"/>
              <a:gd name="T62" fmla="*/ 2147483647 w 1988"/>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8"/>
              <a:gd name="T98" fmla="*/ 1988 w 1988"/>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8">
                <a:moveTo>
                  <a:pt x="994" y="1988"/>
                </a:moveTo>
                <a:lnTo>
                  <a:pt x="893" y="1982"/>
                </a:lnTo>
                <a:lnTo>
                  <a:pt x="794" y="1968"/>
                </a:lnTo>
                <a:lnTo>
                  <a:pt x="699" y="1943"/>
                </a:lnTo>
                <a:lnTo>
                  <a:pt x="607" y="1909"/>
                </a:lnTo>
                <a:lnTo>
                  <a:pt x="521" y="1868"/>
                </a:lnTo>
                <a:lnTo>
                  <a:pt x="438" y="1818"/>
                </a:lnTo>
                <a:lnTo>
                  <a:pt x="362" y="1760"/>
                </a:lnTo>
                <a:lnTo>
                  <a:pt x="291" y="1697"/>
                </a:lnTo>
                <a:lnTo>
                  <a:pt x="228"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9"/>
                </a:lnTo>
                <a:lnTo>
                  <a:pt x="1968" y="794"/>
                </a:lnTo>
                <a:lnTo>
                  <a:pt x="1982" y="893"/>
                </a:lnTo>
                <a:lnTo>
                  <a:pt x="1988" y="994"/>
                </a:lnTo>
                <a:lnTo>
                  <a:pt x="1982" y="1095"/>
                </a:lnTo>
                <a:lnTo>
                  <a:pt x="1968" y="1194"/>
                </a:lnTo>
                <a:lnTo>
                  <a:pt x="1943" y="1289"/>
                </a:lnTo>
                <a:lnTo>
                  <a:pt x="1909" y="1381"/>
                </a:lnTo>
                <a:lnTo>
                  <a:pt x="1868" y="1467"/>
                </a:lnTo>
                <a:lnTo>
                  <a:pt x="1818" y="1550"/>
                </a:lnTo>
                <a:lnTo>
                  <a:pt x="1760" y="1626"/>
                </a:lnTo>
                <a:lnTo>
                  <a:pt x="1697" y="1697"/>
                </a:lnTo>
                <a:lnTo>
                  <a:pt x="1626" y="1760"/>
                </a:lnTo>
                <a:lnTo>
                  <a:pt x="1550" y="1818"/>
                </a:lnTo>
                <a:lnTo>
                  <a:pt x="1467" y="1868"/>
                </a:lnTo>
                <a:lnTo>
                  <a:pt x="1381"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02" name="Freeform 5">
            <a:extLst>
              <a:ext uri="{FF2B5EF4-FFF2-40B4-BE49-F238E27FC236}">
                <a16:creationId xmlns:a16="http://schemas.microsoft.com/office/drawing/2014/main" id="{119F3998-2DD4-7345-9943-4D40F8F32F0B}"/>
              </a:ext>
            </a:extLst>
          </p:cNvPr>
          <p:cNvSpPr>
            <a:spLocks/>
          </p:cNvSpPr>
          <p:nvPr/>
        </p:nvSpPr>
        <p:spPr bwMode="auto">
          <a:xfrm>
            <a:off x="3448050" y="4633912"/>
            <a:ext cx="261938"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6" y="1909"/>
                </a:lnTo>
                <a:lnTo>
                  <a:pt x="520" y="1868"/>
                </a:lnTo>
                <a:lnTo>
                  <a:pt x="437" y="1818"/>
                </a:lnTo>
                <a:lnTo>
                  <a:pt x="361" y="1760"/>
                </a:lnTo>
                <a:lnTo>
                  <a:pt x="290" y="1697"/>
                </a:lnTo>
                <a:lnTo>
                  <a:pt x="227" y="1626"/>
                </a:lnTo>
                <a:lnTo>
                  <a:pt x="170" y="1550"/>
                </a:lnTo>
                <a:lnTo>
                  <a:pt x="119" y="1467"/>
                </a:lnTo>
                <a:lnTo>
                  <a:pt x="78" y="1381"/>
                </a:lnTo>
                <a:lnTo>
                  <a:pt x="44" y="1289"/>
                </a:lnTo>
                <a:lnTo>
                  <a:pt x="19" y="1194"/>
                </a:lnTo>
                <a:lnTo>
                  <a:pt x="5" y="1095"/>
                </a:lnTo>
                <a:lnTo>
                  <a:pt x="0" y="994"/>
                </a:lnTo>
                <a:lnTo>
                  <a:pt x="5" y="893"/>
                </a:lnTo>
                <a:lnTo>
                  <a:pt x="19" y="794"/>
                </a:lnTo>
                <a:lnTo>
                  <a:pt x="44" y="699"/>
                </a:lnTo>
                <a:lnTo>
                  <a:pt x="78" y="607"/>
                </a:lnTo>
                <a:lnTo>
                  <a:pt x="119" y="521"/>
                </a:lnTo>
                <a:lnTo>
                  <a:pt x="170" y="438"/>
                </a:lnTo>
                <a:lnTo>
                  <a:pt x="227" y="362"/>
                </a:lnTo>
                <a:lnTo>
                  <a:pt x="290" y="291"/>
                </a:lnTo>
                <a:lnTo>
                  <a:pt x="361" y="228"/>
                </a:lnTo>
                <a:lnTo>
                  <a:pt x="437" y="170"/>
                </a:lnTo>
                <a:lnTo>
                  <a:pt x="520" y="120"/>
                </a:lnTo>
                <a:lnTo>
                  <a:pt x="606" y="78"/>
                </a:lnTo>
                <a:lnTo>
                  <a:pt x="698" y="45"/>
                </a:lnTo>
                <a:lnTo>
                  <a:pt x="793" y="20"/>
                </a:lnTo>
                <a:lnTo>
                  <a:pt x="892" y="5"/>
                </a:lnTo>
                <a:lnTo>
                  <a:pt x="993" y="0"/>
                </a:lnTo>
                <a:lnTo>
                  <a:pt x="1094" y="5"/>
                </a:lnTo>
                <a:lnTo>
                  <a:pt x="1193" y="20"/>
                </a:lnTo>
                <a:lnTo>
                  <a:pt x="1288" y="45"/>
                </a:lnTo>
                <a:lnTo>
                  <a:pt x="1380" y="78"/>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8" y="1943"/>
                </a:lnTo>
                <a:lnTo>
                  <a:pt x="1193" y="1968"/>
                </a:lnTo>
                <a:lnTo>
                  <a:pt x="1094"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03" name="Rectangle 7">
            <a:extLst>
              <a:ext uri="{FF2B5EF4-FFF2-40B4-BE49-F238E27FC236}">
                <a16:creationId xmlns:a16="http://schemas.microsoft.com/office/drawing/2014/main" id="{53CE0FC6-557D-4345-822C-BA1661CF9523}"/>
              </a:ext>
            </a:extLst>
          </p:cNvPr>
          <p:cNvSpPr>
            <a:spLocks noChangeArrowheads="1"/>
          </p:cNvSpPr>
          <p:nvPr/>
        </p:nvSpPr>
        <p:spPr bwMode="auto">
          <a:xfrm>
            <a:off x="2358628" y="4700588"/>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a:t>
            </a:r>
            <a:endParaRPr lang="en-US" altLang="zh-CN" sz="1350">
              <a:latin typeface="Tahoma" panose="020B0604030504040204" pitchFamily="34" charset="0"/>
            </a:endParaRPr>
          </a:p>
        </p:txBody>
      </p:sp>
      <p:sp>
        <p:nvSpPr>
          <p:cNvPr id="104" name="Rectangle 8">
            <a:extLst>
              <a:ext uri="{FF2B5EF4-FFF2-40B4-BE49-F238E27FC236}">
                <a16:creationId xmlns:a16="http://schemas.microsoft.com/office/drawing/2014/main" id="{D368582E-9D6E-794F-9AE7-C340FA8B9F00}"/>
              </a:ext>
            </a:extLst>
          </p:cNvPr>
          <p:cNvSpPr>
            <a:spLocks noChangeArrowheads="1"/>
          </p:cNvSpPr>
          <p:nvPr/>
        </p:nvSpPr>
        <p:spPr bwMode="auto">
          <a:xfrm>
            <a:off x="3544491" y="4700588"/>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2</a:t>
            </a:r>
            <a:endParaRPr lang="en-US" altLang="zh-CN" sz="1350">
              <a:latin typeface="Tahoma" panose="020B0604030504040204" pitchFamily="34" charset="0"/>
            </a:endParaRPr>
          </a:p>
        </p:txBody>
      </p:sp>
      <p:sp>
        <p:nvSpPr>
          <p:cNvPr id="105" name="Freeform 9">
            <a:extLst>
              <a:ext uri="{FF2B5EF4-FFF2-40B4-BE49-F238E27FC236}">
                <a16:creationId xmlns:a16="http://schemas.microsoft.com/office/drawing/2014/main" id="{B0B2EBD7-69D1-FC47-A8DD-5E9753826D45}"/>
              </a:ext>
            </a:extLst>
          </p:cNvPr>
          <p:cNvSpPr>
            <a:spLocks/>
          </p:cNvSpPr>
          <p:nvPr/>
        </p:nvSpPr>
        <p:spPr bwMode="auto">
          <a:xfrm>
            <a:off x="2040731" y="3971925"/>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3" y="1982"/>
                </a:lnTo>
                <a:lnTo>
                  <a:pt x="793" y="1968"/>
                </a:lnTo>
                <a:lnTo>
                  <a:pt x="699" y="1943"/>
                </a:lnTo>
                <a:lnTo>
                  <a:pt x="607" y="1910"/>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9"/>
                </a:lnTo>
                <a:lnTo>
                  <a:pt x="699" y="45"/>
                </a:lnTo>
                <a:lnTo>
                  <a:pt x="793" y="20"/>
                </a:lnTo>
                <a:lnTo>
                  <a:pt x="893" y="6"/>
                </a:lnTo>
                <a:lnTo>
                  <a:pt x="994" y="0"/>
                </a:lnTo>
                <a:lnTo>
                  <a:pt x="1095" y="6"/>
                </a:lnTo>
                <a:lnTo>
                  <a:pt x="1194" y="20"/>
                </a:lnTo>
                <a:lnTo>
                  <a:pt x="1289" y="45"/>
                </a:lnTo>
                <a:lnTo>
                  <a:pt x="1380" y="79"/>
                </a:lnTo>
                <a:lnTo>
                  <a:pt x="1467" y="120"/>
                </a:lnTo>
                <a:lnTo>
                  <a:pt x="1549" y="170"/>
                </a:lnTo>
                <a:lnTo>
                  <a:pt x="1626" y="228"/>
                </a:lnTo>
                <a:lnTo>
                  <a:pt x="1696" y="291"/>
                </a:lnTo>
                <a:lnTo>
                  <a:pt x="1760" y="362"/>
                </a:lnTo>
                <a:lnTo>
                  <a:pt x="1817" y="438"/>
                </a:lnTo>
                <a:lnTo>
                  <a:pt x="1867" y="521"/>
                </a:lnTo>
                <a:lnTo>
                  <a:pt x="1909" y="607"/>
                </a:lnTo>
                <a:lnTo>
                  <a:pt x="1943" y="699"/>
                </a:lnTo>
                <a:lnTo>
                  <a:pt x="1968" y="794"/>
                </a:lnTo>
                <a:lnTo>
                  <a:pt x="1982" y="893"/>
                </a:lnTo>
                <a:lnTo>
                  <a:pt x="1987" y="994"/>
                </a:lnTo>
                <a:lnTo>
                  <a:pt x="1982" y="1095"/>
                </a:lnTo>
                <a:lnTo>
                  <a:pt x="1968" y="1194"/>
                </a:lnTo>
                <a:lnTo>
                  <a:pt x="1943" y="1289"/>
                </a:lnTo>
                <a:lnTo>
                  <a:pt x="1909" y="1381"/>
                </a:lnTo>
                <a:lnTo>
                  <a:pt x="1867" y="1467"/>
                </a:lnTo>
                <a:lnTo>
                  <a:pt x="1817" y="1550"/>
                </a:lnTo>
                <a:lnTo>
                  <a:pt x="1760" y="1626"/>
                </a:lnTo>
                <a:lnTo>
                  <a:pt x="1696" y="1697"/>
                </a:lnTo>
                <a:lnTo>
                  <a:pt x="1626" y="1760"/>
                </a:lnTo>
                <a:lnTo>
                  <a:pt x="1549" y="1818"/>
                </a:lnTo>
                <a:lnTo>
                  <a:pt x="1467" y="1868"/>
                </a:lnTo>
                <a:lnTo>
                  <a:pt x="1380" y="1910"/>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06" name="Rectangle 10">
            <a:extLst>
              <a:ext uri="{FF2B5EF4-FFF2-40B4-BE49-F238E27FC236}">
                <a16:creationId xmlns:a16="http://schemas.microsoft.com/office/drawing/2014/main" id="{FD1987DB-1BEA-0241-BD7F-3EC4C5A5D852}"/>
              </a:ext>
            </a:extLst>
          </p:cNvPr>
          <p:cNvSpPr>
            <a:spLocks noChangeArrowheads="1"/>
          </p:cNvSpPr>
          <p:nvPr/>
        </p:nvSpPr>
        <p:spPr bwMode="auto">
          <a:xfrm>
            <a:off x="2135981" y="4039791"/>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3</a:t>
            </a:r>
            <a:endParaRPr lang="en-US" altLang="zh-CN" sz="1350">
              <a:latin typeface="Tahoma" panose="020B0604030504040204" pitchFamily="34" charset="0"/>
            </a:endParaRPr>
          </a:p>
        </p:txBody>
      </p:sp>
      <p:sp>
        <p:nvSpPr>
          <p:cNvPr id="107" name="Freeform 11">
            <a:extLst>
              <a:ext uri="{FF2B5EF4-FFF2-40B4-BE49-F238E27FC236}">
                <a16:creationId xmlns:a16="http://schemas.microsoft.com/office/drawing/2014/main" id="{209674A7-14F7-2C4A-984E-CCE0114657D7}"/>
              </a:ext>
            </a:extLst>
          </p:cNvPr>
          <p:cNvSpPr>
            <a:spLocks/>
          </p:cNvSpPr>
          <p:nvPr/>
        </p:nvSpPr>
        <p:spPr bwMode="auto">
          <a:xfrm>
            <a:off x="2895600" y="3971925"/>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7" y="1910"/>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9"/>
                </a:lnTo>
                <a:lnTo>
                  <a:pt x="698" y="45"/>
                </a:lnTo>
                <a:lnTo>
                  <a:pt x="793" y="20"/>
                </a:lnTo>
                <a:lnTo>
                  <a:pt x="892" y="6"/>
                </a:lnTo>
                <a:lnTo>
                  <a:pt x="993" y="0"/>
                </a:lnTo>
                <a:lnTo>
                  <a:pt x="1095" y="6"/>
                </a:lnTo>
                <a:lnTo>
                  <a:pt x="1194" y="20"/>
                </a:lnTo>
                <a:lnTo>
                  <a:pt x="1289" y="45"/>
                </a:lnTo>
                <a:lnTo>
                  <a:pt x="1380" y="79"/>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10"/>
                </a:lnTo>
                <a:lnTo>
                  <a:pt x="1289" y="1943"/>
                </a:lnTo>
                <a:lnTo>
                  <a:pt x="1194" y="1968"/>
                </a:lnTo>
                <a:lnTo>
                  <a:pt x="1095"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08" name="Rectangle 12">
            <a:extLst>
              <a:ext uri="{FF2B5EF4-FFF2-40B4-BE49-F238E27FC236}">
                <a16:creationId xmlns:a16="http://schemas.microsoft.com/office/drawing/2014/main" id="{A22C238F-6D3E-0F47-B002-1D8750E1A19A}"/>
              </a:ext>
            </a:extLst>
          </p:cNvPr>
          <p:cNvSpPr>
            <a:spLocks noChangeArrowheads="1"/>
          </p:cNvSpPr>
          <p:nvPr/>
        </p:nvSpPr>
        <p:spPr bwMode="auto">
          <a:xfrm>
            <a:off x="2993231" y="4039791"/>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4</a:t>
            </a:r>
            <a:endParaRPr lang="en-US" altLang="zh-CN" sz="1350">
              <a:latin typeface="Tahoma" panose="020B0604030504040204" pitchFamily="34" charset="0"/>
            </a:endParaRPr>
          </a:p>
        </p:txBody>
      </p:sp>
      <p:sp>
        <p:nvSpPr>
          <p:cNvPr id="109" name="Freeform 13">
            <a:extLst>
              <a:ext uri="{FF2B5EF4-FFF2-40B4-BE49-F238E27FC236}">
                <a16:creationId xmlns:a16="http://schemas.microsoft.com/office/drawing/2014/main" id="{2C11C4CB-1C8E-FC4B-8F26-7564C4E71B2D}"/>
              </a:ext>
            </a:extLst>
          </p:cNvPr>
          <p:cNvSpPr>
            <a:spLocks/>
          </p:cNvSpPr>
          <p:nvPr/>
        </p:nvSpPr>
        <p:spPr bwMode="auto">
          <a:xfrm>
            <a:off x="2040731" y="3448050"/>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3" y="1982"/>
                </a:lnTo>
                <a:lnTo>
                  <a:pt x="793" y="1968"/>
                </a:lnTo>
                <a:lnTo>
                  <a:pt x="699"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7" y="362"/>
                </a:lnTo>
                <a:lnTo>
                  <a:pt x="291" y="291"/>
                </a:lnTo>
                <a:lnTo>
                  <a:pt x="362" y="227"/>
                </a:lnTo>
                <a:lnTo>
                  <a:pt x="438" y="170"/>
                </a:lnTo>
                <a:lnTo>
                  <a:pt x="520" y="120"/>
                </a:lnTo>
                <a:lnTo>
                  <a:pt x="607" y="78"/>
                </a:lnTo>
                <a:lnTo>
                  <a:pt x="699" y="45"/>
                </a:lnTo>
                <a:lnTo>
                  <a:pt x="793" y="20"/>
                </a:lnTo>
                <a:lnTo>
                  <a:pt x="893" y="5"/>
                </a:lnTo>
                <a:lnTo>
                  <a:pt x="994" y="0"/>
                </a:lnTo>
                <a:lnTo>
                  <a:pt x="1095" y="5"/>
                </a:lnTo>
                <a:lnTo>
                  <a:pt x="1194" y="20"/>
                </a:lnTo>
                <a:lnTo>
                  <a:pt x="1289" y="45"/>
                </a:lnTo>
                <a:lnTo>
                  <a:pt x="1380" y="78"/>
                </a:lnTo>
                <a:lnTo>
                  <a:pt x="1467" y="120"/>
                </a:lnTo>
                <a:lnTo>
                  <a:pt x="1549" y="170"/>
                </a:lnTo>
                <a:lnTo>
                  <a:pt x="1626" y="227"/>
                </a:lnTo>
                <a:lnTo>
                  <a:pt x="1696" y="291"/>
                </a:lnTo>
                <a:lnTo>
                  <a:pt x="1760" y="362"/>
                </a:lnTo>
                <a:lnTo>
                  <a:pt x="1817" y="438"/>
                </a:lnTo>
                <a:lnTo>
                  <a:pt x="1867" y="520"/>
                </a:lnTo>
                <a:lnTo>
                  <a:pt x="1909" y="607"/>
                </a:lnTo>
                <a:lnTo>
                  <a:pt x="1943" y="699"/>
                </a:lnTo>
                <a:lnTo>
                  <a:pt x="1968" y="794"/>
                </a:lnTo>
                <a:lnTo>
                  <a:pt x="1982" y="893"/>
                </a:lnTo>
                <a:lnTo>
                  <a:pt x="1987" y="994"/>
                </a:lnTo>
                <a:lnTo>
                  <a:pt x="1982" y="1095"/>
                </a:lnTo>
                <a:lnTo>
                  <a:pt x="1968" y="1194"/>
                </a:lnTo>
                <a:lnTo>
                  <a:pt x="1943" y="1289"/>
                </a:lnTo>
                <a:lnTo>
                  <a:pt x="1909" y="1381"/>
                </a:lnTo>
                <a:lnTo>
                  <a:pt x="1867" y="1467"/>
                </a:lnTo>
                <a:lnTo>
                  <a:pt x="1817" y="1550"/>
                </a:lnTo>
                <a:lnTo>
                  <a:pt x="1760" y="1626"/>
                </a:lnTo>
                <a:lnTo>
                  <a:pt x="1696" y="1697"/>
                </a:lnTo>
                <a:lnTo>
                  <a:pt x="1626" y="1760"/>
                </a:lnTo>
                <a:lnTo>
                  <a:pt x="1549" y="1818"/>
                </a:lnTo>
                <a:lnTo>
                  <a:pt x="1467" y="1868"/>
                </a:lnTo>
                <a:lnTo>
                  <a:pt x="1380"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0" name="Rectangle 14">
            <a:extLst>
              <a:ext uri="{FF2B5EF4-FFF2-40B4-BE49-F238E27FC236}">
                <a16:creationId xmlns:a16="http://schemas.microsoft.com/office/drawing/2014/main" id="{6E6D33CA-B709-9844-B81A-984197C357C4}"/>
              </a:ext>
            </a:extLst>
          </p:cNvPr>
          <p:cNvSpPr>
            <a:spLocks noChangeArrowheads="1"/>
          </p:cNvSpPr>
          <p:nvPr/>
        </p:nvSpPr>
        <p:spPr bwMode="auto">
          <a:xfrm>
            <a:off x="2135981" y="3514725"/>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6</a:t>
            </a:r>
            <a:endParaRPr lang="en-US" altLang="zh-CN" sz="1350">
              <a:latin typeface="Tahoma" panose="020B0604030504040204" pitchFamily="34" charset="0"/>
            </a:endParaRPr>
          </a:p>
        </p:txBody>
      </p:sp>
      <p:sp>
        <p:nvSpPr>
          <p:cNvPr id="111" name="Freeform 15">
            <a:extLst>
              <a:ext uri="{FF2B5EF4-FFF2-40B4-BE49-F238E27FC236}">
                <a16:creationId xmlns:a16="http://schemas.microsoft.com/office/drawing/2014/main" id="{BDB575E5-BA96-E34C-862C-9186E5E416A8}"/>
              </a:ext>
            </a:extLst>
          </p:cNvPr>
          <p:cNvSpPr>
            <a:spLocks/>
          </p:cNvSpPr>
          <p:nvPr/>
        </p:nvSpPr>
        <p:spPr bwMode="auto">
          <a:xfrm>
            <a:off x="2895600" y="3448050"/>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3" y="1988"/>
                </a:moveTo>
                <a:lnTo>
                  <a:pt x="892" y="1982"/>
                </a:lnTo>
                <a:lnTo>
                  <a:pt x="793" y="1968"/>
                </a:lnTo>
                <a:lnTo>
                  <a:pt x="698"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0"/>
                </a:lnTo>
                <a:lnTo>
                  <a:pt x="170" y="438"/>
                </a:lnTo>
                <a:lnTo>
                  <a:pt x="227" y="362"/>
                </a:lnTo>
                <a:lnTo>
                  <a:pt x="291" y="291"/>
                </a:lnTo>
                <a:lnTo>
                  <a:pt x="362" y="227"/>
                </a:lnTo>
                <a:lnTo>
                  <a:pt x="438" y="170"/>
                </a:lnTo>
                <a:lnTo>
                  <a:pt x="520" y="120"/>
                </a:lnTo>
                <a:lnTo>
                  <a:pt x="607" y="78"/>
                </a:lnTo>
                <a:lnTo>
                  <a:pt x="698" y="45"/>
                </a:lnTo>
                <a:lnTo>
                  <a:pt x="793" y="20"/>
                </a:lnTo>
                <a:lnTo>
                  <a:pt x="892" y="5"/>
                </a:lnTo>
                <a:lnTo>
                  <a:pt x="993" y="0"/>
                </a:lnTo>
                <a:lnTo>
                  <a:pt x="1095" y="5"/>
                </a:lnTo>
                <a:lnTo>
                  <a:pt x="1194" y="20"/>
                </a:lnTo>
                <a:lnTo>
                  <a:pt x="1289" y="45"/>
                </a:lnTo>
                <a:lnTo>
                  <a:pt x="1380" y="78"/>
                </a:lnTo>
                <a:lnTo>
                  <a:pt x="1467" y="120"/>
                </a:lnTo>
                <a:lnTo>
                  <a:pt x="1549" y="170"/>
                </a:lnTo>
                <a:lnTo>
                  <a:pt x="1625" y="227"/>
                </a:lnTo>
                <a:lnTo>
                  <a:pt x="1696" y="291"/>
                </a:lnTo>
                <a:lnTo>
                  <a:pt x="1760" y="362"/>
                </a:lnTo>
                <a:lnTo>
                  <a:pt x="1817" y="438"/>
                </a:lnTo>
                <a:lnTo>
                  <a:pt x="1867" y="520"/>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9" y="1943"/>
                </a:lnTo>
                <a:lnTo>
                  <a:pt x="1194" y="1968"/>
                </a:lnTo>
                <a:lnTo>
                  <a:pt x="1095" y="1982"/>
                </a:lnTo>
                <a:lnTo>
                  <a:pt x="993"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2" name="Rectangle 16">
            <a:extLst>
              <a:ext uri="{FF2B5EF4-FFF2-40B4-BE49-F238E27FC236}">
                <a16:creationId xmlns:a16="http://schemas.microsoft.com/office/drawing/2014/main" id="{016AA04C-AF18-7D49-8E78-47ED240E69BD}"/>
              </a:ext>
            </a:extLst>
          </p:cNvPr>
          <p:cNvSpPr>
            <a:spLocks noChangeArrowheads="1"/>
          </p:cNvSpPr>
          <p:nvPr/>
        </p:nvSpPr>
        <p:spPr bwMode="auto">
          <a:xfrm>
            <a:off x="2993231" y="3514725"/>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7</a:t>
            </a:r>
            <a:endParaRPr lang="en-US" altLang="zh-CN" sz="1350">
              <a:latin typeface="Tahoma" panose="020B0604030504040204" pitchFamily="34" charset="0"/>
            </a:endParaRPr>
          </a:p>
        </p:txBody>
      </p:sp>
      <p:sp>
        <p:nvSpPr>
          <p:cNvPr id="113" name="Freeform 17">
            <a:extLst>
              <a:ext uri="{FF2B5EF4-FFF2-40B4-BE49-F238E27FC236}">
                <a16:creationId xmlns:a16="http://schemas.microsoft.com/office/drawing/2014/main" id="{35801560-DA14-E545-82A8-A81622EE1FDA}"/>
              </a:ext>
            </a:extLst>
          </p:cNvPr>
          <p:cNvSpPr>
            <a:spLocks/>
          </p:cNvSpPr>
          <p:nvPr/>
        </p:nvSpPr>
        <p:spPr bwMode="auto">
          <a:xfrm>
            <a:off x="3557587" y="3454004"/>
            <a:ext cx="263129" cy="263128"/>
          </a:xfrm>
          <a:custGeom>
            <a:avLst/>
            <a:gdLst>
              <a:gd name="T0" fmla="*/ 2147483647 w 1987"/>
              <a:gd name="T1" fmla="*/ 2147483647 h 1987"/>
              <a:gd name="T2" fmla="*/ 2147483647 w 1987"/>
              <a:gd name="T3" fmla="*/ 2147483647 h 1987"/>
              <a:gd name="T4" fmla="*/ 2147483647 w 1987"/>
              <a:gd name="T5" fmla="*/ 2147483647 h 1987"/>
              <a:gd name="T6" fmla="*/ 2147483647 w 1987"/>
              <a:gd name="T7" fmla="*/ 2147483647 h 1987"/>
              <a:gd name="T8" fmla="*/ 2147483647 w 1987"/>
              <a:gd name="T9" fmla="*/ 2147483647 h 1987"/>
              <a:gd name="T10" fmla="*/ 2147483647 w 1987"/>
              <a:gd name="T11" fmla="*/ 2147483647 h 1987"/>
              <a:gd name="T12" fmla="*/ 2147483647 w 1987"/>
              <a:gd name="T13" fmla="*/ 2147483647 h 1987"/>
              <a:gd name="T14" fmla="*/ 2147483647 w 1987"/>
              <a:gd name="T15" fmla="*/ 2147483647 h 1987"/>
              <a:gd name="T16" fmla="*/ 2147483647 w 1987"/>
              <a:gd name="T17" fmla="*/ 2147483647 h 1987"/>
              <a:gd name="T18" fmla="*/ 2147483647 w 1987"/>
              <a:gd name="T19" fmla="*/ 2147483647 h 1987"/>
              <a:gd name="T20" fmla="*/ 2147483647 w 1987"/>
              <a:gd name="T21" fmla="*/ 2147483647 h 1987"/>
              <a:gd name="T22" fmla="*/ 2147483647 w 1987"/>
              <a:gd name="T23" fmla="*/ 2147483647 h 1987"/>
              <a:gd name="T24" fmla="*/ 2147483647 w 1987"/>
              <a:gd name="T25" fmla="*/ 2147483647 h 1987"/>
              <a:gd name="T26" fmla="*/ 2147483647 w 1987"/>
              <a:gd name="T27" fmla="*/ 2147483647 h 1987"/>
              <a:gd name="T28" fmla="*/ 2147483647 w 1987"/>
              <a:gd name="T29" fmla="*/ 2147483647 h 1987"/>
              <a:gd name="T30" fmla="*/ 2147483647 w 1987"/>
              <a:gd name="T31" fmla="*/ 2147483647 h 1987"/>
              <a:gd name="T32" fmla="*/ 2147483647 w 1987"/>
              <a:gd name="T33" fmla="*/ 2147483647 h 1987"/>
              <a:gd name="T34" fmla="*/ 2147483647 w 1987"/>
              <a:gd name="T35" fmla="*/ 2147483647 h 1987"/>
              <a:gd name="T36" fmla="*/ 2147483647 w 1987"/>
              <a:gd name="T37" fmla="*/ 2147483647 h 1987"/>
              <a:gd name="T38" fmla="*/ 2147483647 w 1987"/>
              <a:gd name="T39" fmla="*/ 2147483647 h 1987"/>
              <a:gd name="T40" fmla="*/ 2147483647 w 1987"/>
              <a:gd name="T41" fmla="*/ 2147483647 h 1987"/>
              <a:gd name="T42" fmla="*/ 2147483647 w 1987"/>
              <a:gd name="T43" fmla="*/ 2147483647 h 1987"/>
              <a:gd name="T44" fmla="*/ 2147483647 w 1987"/>
              <a:gd name="T45" fmla="*/ 2147483647 h 1987"/>
              <a:gd name="T46" fmla="*/ 2147483647 w 1987"/>
              <a:gd name="T47" fmla="*/ 2147483647 h 1987"/>
              <a:gd name="T48" fmla="*/ 2147483647 w 1987"/>
              <a:gd name="T49" fmla="*/ 2147483647 h 1987"/>
              <a:gd name="T50" fmla="*/ 2147483647 w 1987"/>
              <a:gd name="T51" fmla="*/ 2147483647 h 1987"/>
              <a:gd name="T52" fmla="*/ 2147483647 w 1987"/>
              <a:gd name="T53" fmla="*/ 2147483647 h 1987"/>
              <a:gd name="T54" fmla="*/ 2147483647 w 1987"/>
              <a:gd name="T55" fmla="*/ 2147483647 h 1987"/>
              <a:gd name="T56" fmla="*/ 2147483647 w 1987"/>
              <a:gd name="T57" fmla="*/ 2147483647 h 1987"/>
              <a:gd name="T58" fmla="*/ 2147483647 w 1987"/>
              <a:gd name="T59" fmla="*/ 2147483647 h 1987"/>
              <a:gd name="T60" fmla="*/ 2147483647 w 1987"/>
              <a:gd name="T61" fmla="*/ 2147483647 h 1987"/>
              <a:gd name="T62" fmla="*/ 2147483647 w 1987"/>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7"/>
              <a:gd name="T98" fmla="*/ 1987 w 1987"/>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7">
                <a:moveTo>
                  <a:pt x="993" y="1987"/>
                </a:moveTo>
                <a:lnTo>
                  <a:pt x="892" y="1982"/>
                </a:lnTo>
                <a:lnTo>
                  <a:pt x="793" y="1968"/>
                </a:lnTo>
                <a:lnTo>
                  <a:pt x="698" y="1943"/>
                </a:lnTo>
                <a:lnTo>
                  <a:pt x="607" y="1909"/>
                </a:lnTo>
                <a:lnTo>
                  <a:pt x="520" y="1867"/>
                </a:lnTo>
                <a:lnTo>
                  <a:pt x="438" y="1817"/>
                </a:lnTo>
                <a:lnTo>
                  <a:pt x="361" y="1760"/>
                </a:lnTo>
                <a:lnTo>
                  <a:pt x="291" y="1696"/>
                </a:lnTo>
                <a:lnTo>
                  <a:pt x="227" y="1626"/>
                </a:lnTo>
                <a:lnTo>
                  <a:pt x="170" y="1549"/>
                </a:lnTo>
                <a:lnTo>
                  <a:pt x="120" y="1467"/>
                </a:lnTo>
                <a:lnTo>
                  <a:pt x="78" y="1381"/>
                </a:lnTo>
                <a:lnTo>
                  <a:pt x="45" y="1289"/>
                </a:lnTo>
                <a:lnTo>
                  <a:pt x="19" y="1194"/>
                </a:lnTo>
                <a:lnTo>
                  <a:pt x="5" y="1095"/>
                </a:lnTo>
                <a:lnTo>
                  <a:pt x="0" y="994"/>
                </a:lnTo>
                <a:lnTo>
                  <a:pt x="5" y="893"/>
                </a:lnTo>
                <a:lnTo>
                  <a:pt x="19" y="794"/>
                </a:lnTo>
                <a:lnTo>
                  <a:pt x="45" y="699"/>
                </a:lnTo>
                <a:lnTo>
                  <a:pt x="78" y="607"/>
                </a:lnTo>
                <a:lnTo>
                  <a:pt x="120" y="520"/>
                </a:lnTo>
                <a:lnTo>
                  <a:pt x="170" y="438"/>
                </a:lnTo>
                <a:lnTo>
                  <a:pt x="227" y="362"/>
                </a:lnTo>
                <a:lnTo>
                  <a:pt x="291" y="291"/>
                </a:lnTo>
                <a:lnTo>
                  <a:pt x="361" y="227"/>
                </a:lnTo>
                <a:lnTo>
                  <a:pt x="438" y="170"/>
                </a:lnTo>
                <a:lnTo>
                  <a:pt x="520" y="120"/>
                </a:lnTo>
                <a:lnTo>
                  <a:pt x="607" y="78"/>
                </a:lnTo>
                <a:lnTo>
                  <a:pt x="698" y="45"/>
                </a:lnTo>
                <a:lnTo>
                  <a:pt x="793" y="20"/>
                </a:lnTo>
                <a:lnTo>
                  <a:pt x="892" y="5"/>
                </a:lnTo>
                <a:lnTo>
                  <a:pt x="993" y="0"/>
                </a:lnTo>
                <a:lnTo>
                  <a:pt x="1095" y="5"/>
                </a:lnTo>
                <a:lnTo>
                  <a:pt x="1194" y="20"/>
                </a:lnTo>
                <a:lnTo>
                  <a:pt x="1288" y="45"/>
                </a:lnTo>
                <a:lnTo>
                  <a:pt x="1380" y="78"/>
                </a:lnTo>
                <a:lnTo>
                  <a:pt x="1467" y="120"/>
                </a:lnTo>
                <a:lnTo>
                  <a:pt x="1549" y="170"/>
                </a:lnTo>
                <a:lnTo>
                  <a:pt x="1625" y="227"/>
                </a:lnTo>
                <a:lnTo>
                  <a:pt x="1696" y="291"/>
                </a:lnTo>
                <a:lnTo>
                  <a:pt x="1760" y="362"/>
                </a:lnTo>
                <a:lnTo>
                  <a:pt x="1817" y="438"/>
                </a:lnTo>
                <a:lnTo>
                  <a:pt x="1867" y="520"/>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49"/>
                </a:lnTo>
                <a:lnTo>
                  <a:pt x="1760" y="1626"/>
                </a:lnTo>
                <a:lnTo>
                  <a:pt x="1696" y="1696"/>
                </a:lnTo>
                <a:lnTo>
                  <a:pt x="1625" y="1760"/>
                </a:lnTo>
                <a:lnTo>
                  <a:pt x="1549" y="1817"/>
                </a:lnTo>
                <a:lnTo>
                  <a:pt x="1467" y="1867"/>
                </a:lnTo>
                <a:lnTo>
                  <a:pt x="1380" y="1909"/>
                </a:lnTo>
                <a:lnTo>
                  <a:pt x="1288" y="1943"/>
                </a:lnTo>
                <a:lnTo>
                  <a:pt x="1194" y="1968"/>
                </a:lnTo>
                <a:lnTo>
                  <a:pt x="1095" y="1982"/>
                </a:lnTo>
                <a:lnTo>
                  <a:pt x="993"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4" name="Rectangle 18">
            <a:extLst>
              <a:ext uri="{FF2B5EF4-FFF2-40B4-BE49-F238E27FC236}">
                <a16:creationId xmlns:a16="http://schemas.microsoft.com/office/drawing/2014/main" id="{596CAF0D-1E34-884D-8AD8-CD14260DBFA3}"/>
              </a:ext>
            </a:extLst>
          </p:cNvPr>
          <p:cNvSpPr>
            <a:spLocks noChangeArrowheads="1"/>
          </p:cNvSpPr>
          <p:nvPr/>
        </p:nvSpPr>
        <p:spPr bwMode="auto">
          <a:xfrm>
            <a:off x="3654028" y="3521869"/>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8</a:t>
            </a:r>
            <a:endParaRPr lang="en-US" altLang="zh-CN" sz="1350">
              <a:latin typeface="Tahoma" panose="020B0604030504040204" pitchFamily="34" charset="0"/>
            </a:endParaRPr>
          </a:p>
        </p:txBody>
      </p:sp>
      <p:sp>
        <p:nvSpPr>
          <p:cNvPr id="115" name="Freeform 19">
            <a:extLst>
              <a:ext uri="{FF2B5EF4-FFF2-40B4-BE49-F238E27FC236}">
                <a16:creationId xmlns:a16="http://schemas.microsoft.com/office/drawing/2014/main" id="{0DC89F2E-87CD-7B4E-8910-4877DDE82859}"/>
              </a:ext>
            </a:extLst>
          </p:cNvPr>
          <p:cNvSpPr>
            <a:spLocks/>
          </p:cNvSpPr>
          <p:nvPr/>
        </p:nvSpPr>
        <p:spPr bwMode="auto">
          <a:xfrm>
            <a:off x="4040981" y="3980260"/>
            <a:ext cx="263129" cy="26193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0" y="1867"/>
                </a:lnTo>
                <a:lnTo>
                  <a:pt x="438" y="1817"/>
                </a:lnTo>
                <a:lnTo>
                  <a:pt x="362" y="1760"/>
                </a:lnTo>
                <a:lnTo>
                  <a:pt x="291" y="1696"/>
                </a:lnTo>
                <a:lnTo>
                  <a:pt x="227" y="1625"/>
                </a:lnTo>
                <a:lnTo>
                  <a:pt x="170" y="1549"/>
                </a:lnTo>
                <a:lnTo>
                  <a:pt x="120" y="1467"/>
                </a:lnTo>
                <a:lnTo>
                  <a:pt x="78" y="1380"/>
                </a:lnTo>
                <a:lnTo>
                  <a:pt x="45" y="1288"/>
                </a:lnTo>
                <a:lnTo>
                  <a:pt x="20" y="1194"/>
                </a:lnTo>
                <a:lnTo>
                  <a:pt x="5" y="1095"/>
                </a:lnTo>
                <a:lnTo>
                  <a:pt x="0" y="993"/>
                </a:lnTo>
                <a:lnTo>
                  <a:pt x="5" y="892"/>
                </a:lnTo>
                <a:lnTo>
                  <a:pt x="20" y="793"/>
                </a:lnTo>
                <a:lnTo>
                  <a:pt x="45" y="698"/>
                </a:lnTo>
                <a:lnTo>
                  <a:pt x="78" y="607"/>
                </a:lnTo>
                <a:lnTo>
                  <a:pt x="120" y="520"/>
                </a:lnTo>
                <a:lnTo>
                  <a:pt x="170" y="438"/>
                </a:lnTo>
                <a:lnTo>
                  <a:pt x="227" y="362"/>
                </a:lnTo>
                <a:lnTo>
                  <a:pt x="291" y="291"/>
                </a:lnTo>
                <a:lnTo>
                  <a:pt x="362" y="227"/>
                </a:lnTo>
                <a:lnTo>
                  <a:pt x="438" y="170"/>
                </a:lnTo>
                <a:lnTo>
                  <a:pt x="520"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8"/>
                </a:lnTo>
                <a:lnTo>
                  <a:pt x="1968" y="793"/>
                </a:lnTo>
                <a:lnTo>
                  <a:pt x="1982" y="892"/>
                </a:lnTo>
                <a:lnTo>
                  <a:pt x="1988" y="993"/>
                </a:lnTo>
                <a:lnTo>
                  <a:pt x="1982" y="1095"/>
                </a:lnTo>
                <a:lnTo>
                  <a:pt x="1968" y="1194"/>
                </a:lnTo>
                <a:lnTo>
                  <a:pt x="1943" y="1288"/>
                </a:lnTo>
                <a:lnTo>
                  <a:pt x="1909" y="1380"/>
                </a:lnTo>
                <a:lnTo>
                  <a:pt x="1868" y="1467"/>
                </a:lnTo>
                <a:lnTo>
                  <a:pt x="1818" y="1549"/>
                </a:lnTo>
                <a:lnTo>
                  <a:pt x="1760" y="1625"/>
                </a:lnTo>
                <a:lnTo>
                  <a:pt x="1697" y="1696"/>
                </a:lnTo>
                <a:lnTo>
                  <a:pt x="1626" y="1760"/>
                </a:lnTo>
                <a:lnTo>
                  <a:pt x="1550" y="1817"/>
                </a:lnTo>
                <a:lnTo>
                  <a:pt x="1467"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6" name="Rectangle 20">
            <a:extLst>
              <a:ext uri="{FF2B5EF4-FFF2-40B4-BE49-F238E27FC236}">
                <a16:creationId xmlns:a16="http://schemas.microsoft.com/office/drawing/2014/main" id="{4023C21C-A4EE-ED43-AE0A-5AA7CF3918FC}"/>
              </a:ext>
            </a:extLst>
          </p:cNvPr>
          <p:cNvSpPr>
            <a:spLocks noChangeArrowheads="1"/>
          </p:cNvSpPr>
          <p:nvPr/>
        </p:nvSpPr>
        <p:spPr bwMode="auto">
          <a:xfrm>
            <a:off x="4136231" y="4048125"/>
            <a:ext cx="68930"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5</a:t>
            </a:r>
            <a:endParaRPr lang="en-US" altLang="zh-CN" sz="1350">
              <a:latin typeface="Tahoma" panose="020B0604030504040204" pitchFamily="34" charset="0"/>
            </a:endParaRPr>
          </a:p>
        </p:txBody>
      </p:sp>
      <p:sp>
        <p:nvSpPr>
          <p:cNvPr id="117" name="Freeform 21">
            <a:extLst>
              <a:ext uri="{FF2B5EF4-FFF2-40B4-BE49-F238E27FC236}">
                <a16:creationId xmlns:a16="http://schemas.microsoft.com/office/drawing/2014/main" id="{D6E0CE06-BDCC-AA43-B4B5-6EBBBFBAAE5B}"/>
              </a:ext>
            </a:extLst>
          </p:cNvPr>
          <p:cNvSpPr>
            <a:spLocks/>
          </p:cNvSpPr>
          <p:nvPr/>
        </p:nvSpPr>
        <p:spPr bwMode="auto">
          <a:xfrm>
            <a:off x="4413647" y="3495675"/>
            <a:ext cx="261938" cy="263129"/>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1" y="1867"/>
                </a:lnTo>
                <a:lnTo>
                  <a:pt x="438" y="1817"/>
                </a:lnTo>
                <a:lnTo>
                  <a:pt x="362" y="1760"/>
                </a:lnTo>
                <a:lnTo>
                  <a:pt x="291" y="1696"/>
                </a:lnTo>
                <a:lnTo>
                  <a:pt x="228" y="1625"/>
                </a:lnTo>
                <a:lnTo>
                  <a:pt x="170" y="1549"/>
                </a:lnTo>
                <a:lnTo>
                  <a:pt x="120" y="1467"/>
                </a:lnTo>
                <a:lnTo>
                  <a:pt x="79" y="1380"/>
                </a:lnTo>
                <a:lnTo>
                  <a:pt x="45" y="1289"/>
                </a:lnTo>
                <a:lnTo>
                  <a:pt x="20" y="1194"/>
                </a:lnTo>
                <a:lnTo>
                  <a:pt x="6" y="1095"/>
                </a:lnTo>
                <a:lnTo>
                  <a:pt x="0" y="994"/>
                </a:lnTo>
                <a:lnTo>
                  <a:pt x="6" y="892"/>
                </a:lnTo>
                <a:lnTo>
                  <a:pt x="20" y="793"/>
                </a:lnTo>
                <a:lnTo>
                  <a:pt x="45" y="698"/>
                </a:lnTo>
                <a:lnTo>
                  <a:pt x="79"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7"/>
                </a:lnTo>
                <a:lnTo>
                  <a:pt x="1697" y="291"/>
                </a:lnTo>
                <a:lnTo>
                  <a:pt x="1761" y="362"/>
                </a:lnTo>
                <a:lnTo>
                  <a:pt x="1818" y="438"/>
                </a:lnTo>
                <a:lnTo>
                  <a:pt x="1868" y="520"/>
                </a:lnTo>
                <a:lnTo>
                  <a:pt x="1910" y="607"/>
                </a:lnTo>
                <a:lnTo>
                  <a:pt x="1943" y="698"/>
                </a:lnTo>
                <a:lnTo>
                  <a:pt x="1968" y="793"/>
                </a:lnTo>
                <a:lnTo>
                  <a:pt x="1983" y="892"/>
                </a:lnTo>
                <a:lnTo>
                  <a:pt x="1988" y="994"/>
                </a:lnTo>
                <a:lnTo>
                  <a:pt x="1983" y="1095"/>
                </a:lnTo>
                <a:lnTo>
                  <a:pt x="1968" y="1194"/>
                </a:lnTo>
                <a:lnTo>
                  <a:pt x="1943" y="1289"/>
                </a:lnTo>
                <a:lnTo>
                  <a:pt x="1910" y="1380"/>
                </a:lnTo>
                <a:lnTo>
                  <a:pt x="1868" y="1467"/>
                </a:lnTo>
                <a:lnTo>
                  <a:pt x="1818" y="1549"/>
                </a:lnTo>
                <a:lnTo>
                  <a:pt x="1761" y="1625"/>
                </a:lnTo>
                <a:lnTo>
                  <a:pt x="1697" y="1696"/>
                </a:lnTo>
                <a:lnTo>
                  <a:pt x="1626" y="1760"/>
                </a:lnTo>
                <a:lnTo>
                  <a:pt x="1550" y="1817"/>
                </a:lnTo>
                <a:lnTo>
                  <a:pt x="1468"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18" name="Rectangle 22">
            <a:extLst>
              <a:ext uri="{FF2B5EF4-FFF2-40B4-BE49-F238E27FC236}">
                <a16:creationId xmlns:a16="http://schemas.microsoft.com/office/drawing/2014/main" id="{1FE51F5E-D245-4B47-B6EC-9E5B9D447C68}"/>
              </a:ext>
            </a:extLst>
          </p:cNvPr>
          <p:cNvSpPr>
            <a:spLocks noChangeArrowheads="1"/>
          </p:cNvSpPr>
          <p:nvPr/>
        </p:nvSpPr>
        <p:spPr bwMode="auto">
          <a:xfrm>
            <a:off x="4507706" y="3562350"/>
            <a:ext cx="68930"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9</a:t>
            </a:r>
            <a:endParaRPr lang="en-US" altLang="zh-CN" sz="1350">
              <a:latin typeface="Tahoma" panose="020B0604030504040204" pitchFamily="34" charset="0"/>
            </a:endParaRPr>
          </a:p>
        </p:txBody>
      </p:sp>
      <p:sp>
        <p:nvSpPr>
          <p:cNvPr id="119" name="Freeform 23">
            <a:extLst>
              <a:ext uri="{FF2B5EF4-FFF2-40B4-BE49-F238E27FC236}">
                <a16:creationId xmlns:a16="http://schemas.microsoft.com/office/drawing/2014/main" id="{5F742B42-F552-FD48-BC59-EDD5046DBF80}"/>
              </a:ext>
            </a:extLst>
          </p:cNvPr>
          <p:cNvSpPr>
            <a:spLocks/>
          </p:cNvSpPr>
          <p:nvPr/>
        </p:nvSpPr>
        <p:spPr bwMode="auto">
          <a:xfrm>
            <a:off x="2174081" y="2781300"/>
            <a:ext cx="261938" cy="263129"/>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7"/>
                </a:lnTo>
                <a:lnTo>
                  <a:pt x="699" y="1942"/>
                </a:lnTo>
                <a:lnTo>
                  <a:pt x="607" y="1909"/>
                </a:lnTo>
                <a:lnTo>
                  <a:pt x="520" y="1867"/>
                </a:lnTo>
                <a:lnTo>
                  <a:pt x="438" y="1817"/>
                </a:lnTo>
                <a:lnTo>
                  <a:pt x="362" y="1760"/>
                </a:lnTo>
                <a:lnTo>
                  <a:pt x="291" y="1696"/>
                </a:lnTo>
                <a:lnTo>
                  <a:pt x="227" y="1625"/>
                </a:lnTo>
                <a:lnTo>
                  <a:pt x="170" y="1549"/>
                </a:lnTo>
                <a:lnTo>
                  <a:pt x="120" y="1467"/>
                </a:lnTo>
                <a:lnTo>
                  <a:pt x="78" y="1380"/>
                </a:lnTo>
                <a:lnTo>
                  <a:pt x="45" y="1288"/>
                </a:lnTo>
                <a:lnTo>
                  <a:pt x="20" y="1194"/>
                </a:lnTo>
                <a:lnTo>
                  <a:pt x="5" y="1095"/>
                </a:lnTo>
                <a:lnTo>
                  <a:pt x="0" y="993"/>
                </a:lnTo>
                <a:lnTo>
                  <a:pt x="5" y="892"/>
                </a:lnTo>
                <a:lnTo>
                  <a:pt x="20" y="793"/>
                </a:lnTo>
                <a:lnTo>
                  <a:pt x="45" y="698"/>
                </a:lnTo>
                <a:lnTo>
                  <a:pt x="78" y="607"/>
                </a:lnTo>
                <a:lnTo>
                  <a:pt x="120" y="520"/>
                </a:lnTo>
                <a:lnTo>
                  <a:pt x="170" y="438"/>
                </a:lnTo>
                <a:lnTo>
                  <a:pt x="227" y="362"/>
                </a:lnTo>
                <a:lnTo>
                  <a:pt x="291" y="291"/>
                </a:lnTo>
                <a:lnTo>
                  <a:pt x="362" y="227"/>
                </a:lnTo>
                <a:lnTo>
                  <a:pt x="438" y="170"/>
                </a:lnTo>
                <a:lnTo>
                  <a:pt x="520"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8"/>
                </a:lnTo>
                <a:lnTo>
                  <a:pt x="1968" y="793"/>
                </a:lnTo>
                <a:lnTo>
                  <a:pt x="1982" y="892"/>
                </a:lnTo>
                <a:lnTo>
                  <a:pt x="1988" y="993"/>
                </a:lnTo>
                <a:lnTo>
                  <a:pt x="1982" y="1095"/>
                </a:lnTo>
                <a:lnTo>
                  <a:pt x="1968" y="1194"/>
                </a:lnTo>
                <a:lnTo>
                  <a:pt x="1943" y="1288"/>
                </a:lnTo>
                <a:lnTo>
                  <a:pt x="1909" y="1380"/>
                </a:lnTo>
                <a:lnTo>
                  <a:pt x="1868" y="1467"/>
                </a:lnTo>
                <a:lnTo>
                  <a:pt x="1818" y="1549"/>
                </a:lnTo>
                <a:lnTo>
                  <a:pt x="1760" y="1625"/>
                </a:lnTo>
                <a:lnTo>
                  <a:pt x="1697" y="1696"/>
                </a:lnTo>
                <a:lnTo>
                  <a:pt x="1626" y="1760"/>
                </a:lnTo>
                <a:lnTo>
                  <a:pt x="1550" y="1817"/>
                </a:lnTo>
                <a:lnTo>
                  <a:pt x="1467" y="1867"/>
                </a:lnTo>
                <a:lnTo>
                  <a:pt x="1381" y="1909"/>
                </a:lnTo>
                <a:lnTo>
                  <a:pt x="1289" y="1942"/>
                </a:lnTo>
                <a:lnTo>
                  <a:pt x="1194" y="1967"/>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20" name="Rectangle 24">
            <a:extLst>
              <a:ext uri="{FF2B5EF4-FFF2-40B4-BE49-F238E27FC236}">
                <a16:creationId xmlns:a16="http://schemas.microsoft.com/office/drawing/2014/main" id="{9E7DE29C-891E-9B49-85CF-2AE555D8E269}"/>
              </a:ext>
            </a:extLst>
          </p:cNvPr>
          <p:cNvSpPr>
            <a:spLocks noChangeArrowheads="1"/>
          </p:cNvSpPr>
          <p:nvPr/>
        </p:nvSpPr>
        <p:spPr bwMode="auto">
          <a:xfrm>
            <a:off x="2233612" y="2846785"/>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13</a:t>
            </a:r>
            <a:endParaRPr lang="en-US" altLang="zh-CN" sz="1350">
              <a:latin typeface="Tahoma" panose="020B0604030504040204" pitchFamily="34" charset="0"/>
            </a:endParaRPr>
          </a:p>
        </p:txBody>
      </p:sp>
      <p:sp>
        <p:nvSpPr>
          <p:cNvPr id="121" name="Freeform 25">
            <a:extLst>
              <a:ext uri="{FF2B5EF4-FFF2-40B4-BE49-F238E27FC236}">
                <a16:creationId xmlns:a16="http://schemas.microsoft.com/office/drawing/2014/main" id="{CF33CC67-29E7-AF49-ACAA-2D28ADF63893}"/>
              </a:ext>
            </a:extLst>
          </p:cNvPr>
          <p:cNvSpPr>
            <a:spLocks/>
          </p:cNvSpPr>
          <p:nvPr/>
        </p:nvSpPr>
        <p:spPr bwMode="auto">
          <a:xfrm>
            <a:off x="3224212" y="2781300"/>
            <a:ext cx="263129" cy="263129"/>
          </a:xfrm>
          <a:custGeom>
            <a:avLst/>
            <a:gdLst>
              <a:gd name="T0" fmla="*/ 2147483647 w 1987"/>
              <a:gd name="T1" fmla="*/ 2147483647 h 1987"/>
              <a:gd name="T2" fmla="*/ 2147483647 w 1987"/>
              <a:gd name="T3" fmla="*/ 2147483647 h 1987"/>
              <a:gd name="T4" fmla="*/ 2147483647 w 1987"/>
              <a:gd name="T5" fmla="*/ 2147483647 h 1987"/>
              <a:gd name="T6" fmla="*/ 2147483647 w 1987"/>
              <a:gd name="T7" fmla="*/ 2147483647 h 1987"/>
              <a:gd name="T8" fmla="*/ 2147483647 w 1987"/>
              <a:gd name="T9" fmla="*/ 2147483647 h 1987"/>
              <a:gd name="T10" fmla="*/ 2147483647 w 1987"/>
              <a:gd name="T11" fmla="*/ 2147483647 h 1987"/>
              <a:gd name="T12" fmla="*/ 2147483647 w 1987"/>
              <a:gd name="T13" fmla="*/ 2147483647 h 1987"/>
              <a:gd name="T14" fmla="*/ 2147483647 w 1987"/>
              <a:gd name="T15" fmla="*/ 2147483647 h 1987"/>
              <a:gd name="T16" fmla="*/ 2147483647 w 1987"/>
              <a:gd name="T17" fmla="*/ 2147483647 h 1987"/>
              <a:gd name="T18" fmla="*/ 2147483647 w 1987"/>
              <a:gd name="T19" fmla="*/ 2147483647 h 1987"/>
              <a:gd name="T20" fmla="*/ 2147483647 w 1987"/>
              <a:gd name="T21" fmla="*/ 2147483647 h 1987"/>
              <a:gd name="T22" fmla="*/ 2147483647 w 1987"/>
              <a:gd name="T23" fmla="*/ 2147483647 h 1987"/>
              <a:gd name="T24" fmla="*/ 2147483647 w 1987"/>
              <a:gd name="T25" fmla="*/ 2147483647 h 1987"/>
              <a:gd name="T26" fmla="*/ 2147483647 w 1987"/>
              <a:gd name="T27" fmla="*/ 2147483647 h 1987"/>
              <a:gd name="T28" fmla="*/ 2147483647 w 1987"/>
              <a:gd name="T29" fmla="*/ 2147483647 h 1987"/>
              <a:gd name="T30" fmla="*/ 2147483647 w 1987"/>
              <a:gd name="T31" fmla="*/ 2147483647 h 1987"/>
              <a:gd name="T32" fmla="*/ 2147483647 w 1987"/>
              <a:gd name="T33" fmla="*/ 2147483647 h 1987"/>
              <a:gd name="T34" fmla="*/ 2147483647 w 1987"/>
              <a:gd name="T35" fmla="*/ 2147483647 h 1987"/>
              <a:gd name="T36" fmla="*/ 2147483647 w 1987"/>
              <a:gd name="T37" fmla="*/ 2147483647 h 1987"/>
              <a:gd name="T38" fmla="*/ 2147483647 w 1987"/>
              <a:gd name="T39" fmla="*/ 2147483647 h 1987"/>
              <a:gd name="T40" fmla="*/ 2147483647 w 1987"/>
              <a:gd name="T41" fmla="*/ 2147483647 h 1987"/>
              <a:gd name="T42" fmla="*/ 2147483647 w 1987"/>
              <a:gd name="T43" fmla="*/ 2147483647 h 1987"/>
              <a:gd name="T44" fmla="*/ 2147483647 w 1987"/>
              <a:gd name="T45" fmla="*/ 2147483647 h 1987"/>
              <a:gd name="T46" fmla="*/ 2147483647 w 1987"/>
              <a:gd name="T47" fmla="*/ 2147483647 h 1987"/>
              <a:gd name="T48" fmla="*/ 2147483647 w 1987"/>
              <a:gd name="T49" fmla="*/ 2147483647 h 1987"/>
              <a:gd name="T50" fmla="*/ 2147483647 w 1987"/>
              <a:gd name="T51" fmla="*/ 2147483647 h 1987"/>
              <a:gd name="T52" fmla="*/ 2147483647 w 1987"/>
              <a:gd name="T53" fmla="*/ 2147483647 h 1987"/>
              <a:gd name="T54" fmla="*/ 2147483647 w 1987"/>
              <a:gd name="T55" fmla="*/ 2147483647 h 1987"/>
              <a:gd name="T56" fmla="*/ 2147483647 w 1987"/>
              <a:gd name="T57" fmla="*/ 2147483647 h 1987"/>
              <a:gd name="T58" fmla="*/ 2147483647 w 1987"/>
              <a:gd name="T59" fmla="*/ 2147483647 h 1987"/>
              <a:gd name="T60" fmla="*/ 2147483647 w 1987"/>
              <a:gd name="T61" fmla="*/ 2147483647 h 1987"/>
              <a:gd name="T62" fmla="*/ 2147483647 w 1987"/>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7"/>
              <a:gd name="T98" fmla="*/ 1987 w 1987"/>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7">
                <a:moveTo>
                  <a:pt x="993" y="1987"/>
                </a:moveTo>
                <a:lnTo>
                  <a:pt x="892" y="1982"/>
                </a:lnTo>
                <a:lnTo>
                  <a:pt x="793" y="1967"/>
                </a:lnTo>
                <a:lnTo>
                  <a:pt x="698" y="1942"/>
                </a:lnTo>
                <a:lnTo>
                  <a:pt x="606" y="1909"/>
                </a:lnTo>
                <a:lnTo>
                  <a:pt x="520" y="1867"/>
                </a:lnTo>
                <a:lnTo>
                  <a:pt x="437" y="1817"/>
                </a:lnTo>
                <a:lnTo>
                  <a:pt x="361" y="1760"/>
                </a:lnTo>
                <a:lnTo>
                  <a:pt x="290" y="1696"/>
                </a:lnTo>
                <a:lnTo>
                  <a:pt x="227" y="1625"/>
                </a:lnTo>
                <a:lnTo>
                  <a:pt x="170" y="1549"/>
                </a:lnTo>
                <a:lnTo>
                  <a:pt x="119" y="1467"/>
                </a:lnTo>
                <a:lnTo>
                  <a:pt x="78" y="1380"/>
                </a:lnTo>
                <a:lnTo>
                  <a:pt x="44" y="1288"/>
                </a:lnTo>
                <a:lnTo>
                  <a:pt x="19" y="1194"/>
                </a:lnTo>
                <a:lnTo>
                  <a:pt x="5" y="1095"/>
                </a:lnTo>
                <a:lnTo>
                  <a:pt x="0" y="993"/>
                </a:lnTo>
                <a:lnTo>
                  <a:pt x="5" y="892"/>
                </a:lnTo>
                <a:lnTo>
                  <a:pt x="19" y="793"/>
                </a:lnTo>
                <a:lnTo>
                  <a:pt x="44" y="698"/>
                </a:lnTo>
                <a:lnTo>
                  <a:pt x="78" y="607"/>
                </a:lnTo>
                <a:lnTo>
                  <a:pt x="119" y="520"/>
                </a:lnTo>
                <a:lnTo>
                  <a:pt x="170" y="438"/>
                </a:lnTo>
                <a:lnTo>
                  <a:pt x="227" y="362"/>
                </a:lnTo>
                <a:lnTo>
                  <a:pt x="290" y="291"/>
                </a:lnTo>
                <a:lnTo>
                  <a:pt x="361" y="227"/>
                </a:lnTo>
                <a:lnTo>
                  <a:pt x="437" y="170"/>
                </a:lnTo>
                <a:lnTo>
                  <a:pt x="520" y="120"/>
                </a:lnTo>
                <a:lnTo>
                  <a:pt x="606" y="78"/>
                </a:lnTo>
                <a:lnTo>
                  <a:pt x="698" y="45"/>
                </a:lnTo>
                <a:lnTo>
                  <a:pt x="793" y="20"/>
                </a:lnTo>
                <a:lnTo>
                  <a:pt x="892" y="5"/>
                </a:lnTo>
                <a:lnTo>
                  <a:pt x="993" y="0"/>
                </a:lnTo>
                <a:lnTo>
                  <a:pt x="1094" y="5"/>
                </a:lnTo>
                <a:lnTo>
                  <a:pt x="1193" y="20"/>
                </a:lnTo>
                <a:lnTo>
                  <a:pt x="1288" y="45"/>
                </a:lnTo>
                <a:lnTo>
                  <a:pt x="1380" y="78"/>
                </a:lnTo>
                <a:lnTo>
                  <a:pt x="1467" y="120"/>
                </a:lnTo>
                <a:lnTo>
                  <a:pt x="1549" y="170"/>
                </a:lnTo>
                <a:lnTo>
                  <a:pt x="1625" y="227"/>
                </a:lnTo>
                <a:lnTo>
                  <a:pt x="1696" y="291"/>
                </a:lnTo>
                <a:lnTo>
                  <a:pt x="1760" y="362"/>
                </a:lnTo>
                <a:lnTo>
                  <a:pt x="1817" y="438"/>
                </a:lnTo>
                <a:lnTo>
                  <a:pt x="1867" y="520"/>
                </a:lnTo>
                <a:lnTo>
                  <a:pt x="1909" y="607"/>
                </a:lnTo>
                <a:lnTo>
                  <a:pt x="1942" y="698"/>
                </a:lnTo>
                <a:lnTo>
                  <a:pt x="1967" y="793"/>
                </a:lnTo>
                <a:lnTo>
                  <a:pt x="1982" y="892"/>
                </a:lnTo>
                <a:lnTo>
                  <a:pt x="1987" y="993"/>
                </a:lnTo>
                <a:lnTo>
                  <a:pt x="1982" y="1095"/>
                </a:lnTo>
                <a:lnTo>
                  <a:pt x="1967" y="1194"/>
                </a:lnTo>
                <a:lnTo>
                  <a:pt x="1942" y="1288"/>
                </a:lnTo>
                <a:lnTo>
                  <a:pt x="1909" y="1380"/>
                </a:lnTo>
                <a:lnTo>
                  <a:pt x="1867" y="1467"/>
                </a:lnTo>
                <a:lnTo>
                  <a:pt x="1817" y="1549"/>
                </a:lnTo>
                <a:lnTo>
                  <a:pt x="1760" y="1625"/>
                </a:lnTo>
                <a:lnTo>
                  <a:pt x="1696" y="1696"/>
                </a:lnTo>
                <a:lnTo>
                  <a:pt x="1625" y="1760"/>
                </a:lnTo>
                <a:lnTo>
                  <a:pt x="1549" y="1817"/>
                </a:lnTo>
                <a:lnTo>
                  <a:pt x="1467" y="1867"/>
                </a:lnTo>
                <a:lnTo>
                  <a:pt x="1380" y="1909"/>
                </a:lnTo>
                <a:lnTo>
                  <a:pt x="1288" y="1942"/>
                </a:lnTo>
                <a:lnTo>
                  <a:pt x="1193" y="1967"/>
                </a:lnTo>
                <a:lnTo>
                  <a:pt x="1094" y="1982"/>
                </a:lnTo>
                <a:lnTo>
                  <a:pt x="993"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22" name="Rectangle 26">
            <a:extLst>
              <a:ext uri="{FF2B5EF4-FFF2-40B4-BE49-F238E27FC236}">
                <a16:creationId xmlns:a16="http://schemas.microsoft.com/office/drawing/2014/main" id="{2AD48772-8A72-064F-B1E4-BC377DB00A4B}"/>
              </a:ext>
            </a:extLst>
          </p:cNvPr>
          <p:cNvSpPr>
            <a:spLocks noChangeArrowheads="1"/>
          </p:cNvSpPr>
          <p:nvPr/>
        </p:nvSpPr>
        <p:spPr bwMode="auto">
          <a:xfrm>
            <a:off x="3284935" y="2846785"/>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10</a:t>
            </a:r>
            <a:endParaRPr lang="en-US" altLang="zh-CN" sz="1350">
              <a:latin typeface="Tahoma" panose="020B0604030504040204" pitchFamily="34" charset="0"/>
            </a:endParaRPr>
          </a:p>
        </p:txBody>
      </p:sp>
      <p:sp>
        <p:nvSpPr>
          <p:cNvPr id="123" name="Freeform 27">
            <a:extLst>
              <a:ext uri="{FF2B5EF4-FFF2-40B4-BE49-F238E27FC236}">
                <a16:creationId xmlns:a16="http://schemas.microsoft.com/office/drawing/2014/main" id="{CE58B4C5-5582-2E4A-B550-3091E4DD10AB}"/>
              </a:ext>
            </a:extLst>
          </p:cNvPr>
          <p:cNvSpPr>
            <a:spLocks/>
          </p:cNvSpPr>
          <p:nvPr/>
        </p:nvSpPr>
        <p:spPr bwMode="auto">
          <a:xfrm>
            <a:off x="3925491" y="2450306"/>
            <a:ext cx="263128" cy="263129"/>
          </a:xfrm>
          <a:custGeom>
            <a:avLst/>
            <a:gdLst>
              <a:gd name="T0" fmla="*/ 2147483647 w 1988"/>
              <a:gd name="T1" fmla="*/ 2147483647 h 1988"/>
              <a:gd name="T2" fmla="*/ 2147483647 w 1988"/>
              <a:gd name="T3" fmla="*/ 2147483647 h 1988"/>
              <a:gd name="T4" fmla="*/ 2147483647 w 1988"/>
              <a:gd name="T5" fmla="*/ 2147483647 h 1988"/>
              <a:gd name="T6" fmla="*/ 2147483647 w 1988"/>
              <a:gd name="T7" fmla="*/ 2147483647 h 1988"/>
              <a:gd name="T8" fmla="*/ 2147483647 w 1988"/>
              <a:gd name="T9" fmla="*/ 2147483647 h 1988"/>
              <a:gd name="T10" fmla="*/ 2147483647 w 1988"/>
              <a:gd name="T11" fmla="*/ 2147483647 h 1988"/>
              <a:gd name="T12" fmla="*/ 2147483647 w 1988"/>
              <a:gd name="T13" fmla="*/ 2147483647 h 1988"/>
              <a:gd name="T14" fmla="*/ 2147483647 w 1988"/>
              <a:gd name="T15" fmla="*/ 2147483647 h 1988"/>
              <a:gd name="T16" fmla="*/ 2147483647 w 1988"/>
              <a:gd name="T17" fmla="*/ 2147483647 h 1988"/>
              <a:gd name="T18" fmla="*/ 2147483647 w 1988"/>
              <a:gd name="T19" fmla="*/ 2147483647 h 1988"/>
              <a:gd name="T20" fmla="*/ 2147483647 w 1988"/>
              <a:gd name="T21" fmla="*/ 2147483647 h 1988"/>
              <a:gd name="T22" fmla="*/ 2147483647 w 1988"/>
              <a:gd name="T23" fmla="*/ 2147483647 h 1988"/>
              <a:gd name="T24" fmla="*/ 2147483647 w 1988"/>
              <a:gd name="T25" fmla="*/ 2147483647 h 1988"/>
              <a:gd name="T26" fmla="*/ 2147483647 w 1988"/>
              <a:gd name="T27" fmla="*/ 2147483647 h 1988"/>
              <a:gd name="T28" fmla="*/ 2147483647 w 1988"/>
              <a:gd name="T29" fmla="*/ 2147483647 h 1988"/>
              <a:gd name="T30" fmla="*/ 2147483647 w 1988"/>
              <a:gd name="T31" fmla="*/ 2147483647 h 1988"/>
              <a:gd name="T32" fmla="*/ 2147483647 w 1988"/>
              <a:gd name="T33" fmla="*/ 2147483647 h 1988"/>
              <a:gd name="T34" fmla="*/ 2147483647 w 1988"/>
              <a:gd name="T35" fmla="*/ 2147483647 h 1988"/>
              <a:gd name="T36" fmla="*/ 2147483647 w 1988"/>
              <a:gd name="T37" fmla="*/ 2147483647 h 1988"/>
              <a:gd name="T38" fmla="*/ 2147483647 w 1988"/>
              <a:gd name="T39" fmla="*/ 2147483647 h 1988"/>
              <a:gd name="T40" fmla="*/ 2147483647 w 1988"/>
              <a:gd name="T41" fmla="*/ 2147483647 h 1988"/>
              <a:gd name="T42" fmla="*/ 2147483647 w 1988"/>
              <a:gd name="T43" fmla="*/ 2147483647 h 1988"/>
              <a:gd name="T44" fmla="*/ 2147483647 w 1988"/>
              <a:gd name="T45" fmla="*/ 2147483647 h 1988"/>
              <a:gd name="T46" fmla="*/ 2147483647 w 1988"/>
              <a:gd name="T47" fmla="*/ 2147483647 h 1988"/>
              <a:gd name="T48" fmla="*/ 2147483647 w 1988"/>
              <a:gd name="T49" fmla="*/ 2147483647 h 1988"/>
              <a:gd name="T50" fmla="*/ 2147483647 w 1988"/>
              <a:gd name="T51" fmla="*/ 2147483647 h 1988"/>
              <a:gd name="T52" fmla="*/ 2147483647 w 1988"/>
              <a:gd name="T53" fmla="*/ 2147483647 h 1988"/>
              <a:gd name="T54" fmla="*/ 2147483647 w 1988"/>
              <a:gd name="T55" fmla="*/ 2147483647 h 1988"/>
              <a:gd name="T56" fmla="*/ 2147483647 w 1988"/>
              <a:gd name="T57" fmla="*/ 2147483647 h 1988"/>
              <a:gd name="T58" fmla="*/ 2147483647 w 1988"/>
              <a:gd name="T59" fmla="*/ 2147483647 h 1988"/>
              <a:gd name="T60" fmla="*/ 2147483647 w 1988"/>
              <a:gd name="T61" fmla="*/ 2147483647 h 1988"/>
              <a:gd name="T62" fmla="*/ 2147483647 w 1988"/>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8"/>
              <a:gd name="T98" fmla="*/ 1988 w 1988"/>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8">
                <a:moveTo>
                  <a:pt x="994" y="1988"/>
                </a:moveTo>
                <a:lnTo>
                  <a:pt x="893" y="1982"/>
                </a:lnTo>
                <a:lnTo>
                  <a:pt x="794" y="1968"/>
                </a:lnTo>
                <a:lnTo>
                  <a:pt x="699" y="1943"/>
                </a:lnTo>
                <a:lnTo>
                  <a:pt x="607" y="1909"/>
                </a:lnTo>
                <a:lnTo>
                  <a:pt x="521" y="1868"/>
                </a:lnTo>
                <a:lnTo>
                  <a:pt x="438" y="1818"/>
                </a:lnTo>
                <a:lnTo>
                  <a:pt x="362" y="1760"/>
                </a:lnTo>
                <a:lnTo>
                  <a:pt x="291" y="1697"/>
                </a:lnTo>
                <a:lnTo>
                  <a:pt x="228" y="1626"/>
                </a:lnTo>
                <a:lnTo>
                  <a:pt x="170" y="1550"/>
                </a:lnTo>
                <a:lnTo>
                  <a:pt x="120" y="1467"/>
                </a:lnTo>
                <a:lnTo>
                  <a:pt x="79" y="1381"/>
                </a:lnTo>
                <a:lnTo>
                  <a:pt x="45" y="1289"/>
                </a:lnTo>
                <a:lnTo>
                  <a:pt x="20" y="1194"/>
                </a:lnTo>
                <a:lnTo>
                  <a:pt x="6" y="1095"/>
                </a:lnTo>
                <a:lnTo>
                  <a:pt x="0" y="994"/>
                </a:lnTo>
                <a:lnTo>
                  <a:pt x="6" y="893"/>
                </a:lnTo>
                <a:lnTo>
                  <a:pt x="20" y="794"/>
                </a:lnTo>
                <a:lnTo>
                  <a:pt x="45" y="699"/>
                </a:lnTo>
                <a:lnTo>
                  <a:pt x="79" y="607"/>
                </a:lnTo>
                <a:lnTo>
                  <a:pt x="120" y="521"/>
                </a:lnTo>
                <a:lnTo>
                  <a:pt x="170" y="438"/>
                </a:lnTo>
                <a:lnTo>
                  <a:pt x="228" y="362"/>
                </a:lnTo>
                <a:lnTo>
                  <a:pt x="291" y="291"/>
                </a:lnTo>
                <a:lnTo>
                  <a:pt x="362" y="228"/>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8"/>
                </a:lnTo>
                <a:lnTo>
                  <a:pt x="1697" y="291"/>
                </a:lnTo>
                <a:lnTo>
                  <a:pt x="1761" y="362"/>
                </a:lnTo>
                <a:lnTo>
                  <a:pt x="1818" y="438"/>
                </a:lnTo>
                <a:lnTo>
                  <a:pt x="1868" y="521"/>
                </a:lnTo>
                <a:lnTo>
                  <a:pt x="1910" y="607"/>
                </a:lnTo>
                <a:lnTo>
                  <a:pt x="1943" y="699"/>
                </a:lnTo>
                <a:lnTo>
                  <a:pt x="1968" y="794"/>
                </a:lnTo>
                <a:lnTo>
                  <a:pt x="1983" y="893"/>
                </a:lnTo>
                <a:lnTo>
                  <a:pt x="1988" y="994"/>
                </a:lnTo>
                <a:lnTo>
                  <a:pt x="1983" y="1095"/>
                </a:lnTo>
                <a:lnTo>
                  <a:pt x="1968" y="1194"/>
                </a:lnTo>
                <a:lnTo>
                  <a:pt x="1943" y="1289"/>
                </a:lnTo>
                <a:lnTo>
                  <a:pt x="1910" y="1381"/>
                </a:lnTo>
                <a:lnTo>
                  <a:pt x="1868" y="1467"/>
                </a:lnTo>
                <a:lnTo>
                  <a:pt x="1818" y="1550"/>
                </a:lnTo>
                <a:lnTo>
                  <a:pt x="1761" y="1626"/>
                </a:lnTo>
                <a:lnTo>
                  <a:pt x="1697" y="1697"/>
                </a:lnTo>
                <a:lnTo>
                  <a:pt x="1626" y="1760"/>
                </a:lnTo>
                <a:lnTo>
                  <a:pt x="1550" y="1818"/>
                </a:lnTo>
                <a:lnTo>
                  <a:pt x="1468" y="1868"/>
                </a:lnTo>
                <a:lnTo>
                  <a:pt x="1381"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24" name="Rectangle 28">
            <a:extLst>
              <a:ext uri="{FF2B5EF4-FFF2-40B4-BE49-F238E27FC236}">
                <a16:creationId xmlns:a16="http://schemas.microsoft.com/office/drawing/2014/main" id="{732ADC6D-A665-6B47-8D1B-47088DDC87E3}"/>
              </a:ext>
            </a:extLst>
          </p:cNvPr>
          <p:cNvSpPr>
            <a:spLocks noChangeArrowheads="1"/>
          </p:cNvSpPr>
          <p:nvPr/>
        </p:nvSpPr>
        <p:spPr bwMode="auto">
          <a:xfrm>
            <a:off x="3986212" y="2514600"/>
            <a:ext cx="137858"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11</a:t>
            </a:r>
            <a:endParaRPr lang="en-US" altLang="zh-CN" sz="1350">
              <a:latin typeface="Tahoma" panose="020B0604030504040204" pitchFamily="34" charset="0"/>
            </a:endParaRPr>
          </a:p>
        </p:txBody>
      </p:sp>
      <p:sp>
        <p:nvSpPr>
          <p:cNvPr id="125" name="Freeform 29">
            <a:extLst>
              <a:ext uri="{FF2B5EF4-FFF2-40B4-BE49-F238E27FC236}">
                <a16:creationId xmlns:a16="http://schemas.microsoft.com/office/drawing/2014/main" id="{08D3967C-D1B9-4B41-83D0-B8236624C723}"/>
              </a:ext>
            </a:extLst>
          </p:cNvPr>
          <p:cNvSpPr>
            <a:spLocks/>
          </p:cNvSpPr>
          <p:nvPr/>
        </p:nvSpPr>
        <p:spPr bwMode="auto">
          <a:xfrm>
            <a:off x="4450556" y="2794398"/>
            <a:ext cx="263129" cy="26312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8"/>
                </a:lnTo>
                <a:lnTo>
                  <a:pt x="699" y="1943"/>
                </a:lnTo>
                <a:lnTo>
                  <a:pt x="607" y="1909"/>
                </a:lnTo>
                <a:lnTo>
                  <a:pt x="521" y="1867"/>
                </a:lnTo>
                <a:lnTo>
                  <a:pt x="438" y="1817"/>
                </a:lnTo>
                <a:lnTo>
                  <a:pt x="362" y="1760"/>
                </a:lnTo>
                <a:lnTo>
                  <a:pt x="291" y="1696"/>
                </a:lnTo>
                <a:lnTo>
                  <a:pt x="228" y="1626"/>
                </a:lnTo>
                <a:lnTo>
                  <a:pt x="170" y="1549"/>
                </a:lnTo>
                <a:lnTo>
                  <a:pt x="120" y="1467"/>
                </a:lnTo>
                <a:lnTo>
                  <a:pt x="78" y="1380"/>
                </a:lnTo>
                <a:lnTo>
                  <a:pt x="45" y="1289"/>
                </a:lnTo>
                <a:lnTo>
                  <a:pt x="20" y="1194"/>
                </a:lnTo>
                <a:lnTo>
                  <a:pt x="5" y="1095"/>
                </a:lnTo>
                <a:lnTo>
                  <a:pt x="0" y="994"/>
                </a:lnTo>
                <a:lnTo>
                  <a:pt x="5" y="893"/>
                </a:lnTo>
                <a:lnTo>
                  <a:pt x="20" y="793"/>
                </a:lnTo>
                <a:lnTo>
                  <a:pt x="45" y="699"/>
                </a:lnTo>
                <a:lnTo>
                  <a:pt x="78"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7" y="120"/>
                </a:lnTo>
                <a:lnTo>
                  <a:pt x="1550" y="170"/>
                </a:lnTo>
                <a:lnTo>
                  <a:pt x="1626" y="227"/>
                </a:lnTo>
                <a:lnTo>
                  <a:pt x="1697" y="291"/>
                </a:lnTo>
                <a:lnTo>
                  <a:pt x="1760" y="362"/>
                </a:lnTo>
                <a:lnTo>
                  <a:pt x="1818" y="438"/>
                </a:lnTo>
                <a:lnTo>
                  <a:pt x="1868" y="520"/>
                </a:lnTo>
                <a:lnTo>
                  <a:pt x="1909" y="607"/>
                </a:lnTo>
                <a:lnTo>
                  <a:pt x="1943" y="699"/>
                </a:lnTo>
                <a:lnTo>
                  <a:pt x="1968" y="793"/>
                </a:lnTo>
                <a:lnTo>
                  <a:pt x="1982" y="893"/>
                </a:lnTo>
                <a:lnTo>
                  <a:pt x="1988" y="994"/>
                </a:lnTo>
                <a:lnTo>
                  <a:pt x="1982" y="1095"/>
                </a:lnTo>
                <a:lnTo>
                  <a:pt x="1968" y="1194"/>
                </a:lnTo>
                <a:lnTo>
                  <a:pt x="1943" y="1289"/>
                </a:lnTo>
                <a:lnTo>
                  <a:pt x="1909" y="1380"/>
                </a:lnTo>
                <a:lnTo>
                  <a:pt x="1868" y="1467"/>
                </a:lnTo>
                <a:lnTo>
                  <a:pt x="1818" y="1549"/>
                </a:lnTo>
                <a:lnTo>
                  <a:pt x="1760" y="1626"/>
                </a:lnTo>
                <a:lnTo>
                  <a:pt x="1697" y="1696"/>
                </a:lnTo>
                <a:lnTo>
                  <a:pt x="1626" y="1760"/>
                </a:lnTo>
                <a:lnTo>
                  <a:pt x="1550" y="1817"/>
                </a:lnTo>
                <a:lnTo>
                  <a:pt x="1467" y="1867"/>
                </a:lnTo>
                <a:lnTo>
                  <a:pt x="1381" y="1909"/>
                </a:lnTo>
                <a:lnTo>
                  <a:pt x="1289" y="1943"/>
                </a:lnTo>
                <a:lnTo>
                  <a:pt x="1194" y="1968"/>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26" name="Rectangle 30">
            <a:extLst>
              <a:ext uri="{FF2B5EF4-FFF2-40B4-BE49-F238E27FC236}">
                <a16:creationId xmlns:a16="http://schemas.microsoft.com/office/drawing/2014/main" id="{63FCA063-6A11-7942-9FE4-DFF96FF10DD7}"/>
              </a:ext>
            </a:extLst>
          </p:cNvPr>
          <p:cNvSpPr>
            <a:spLocks noChangeArrowheads="1"/>
          </p:cNvSpPr>
          <p:nvPr/>
        </p:nvSpPr>
        <p:spPr bwMode="auto">
          <a:xfrm>
            <a:off x="4511278" y="2861073"/>
            <a:ext cx="137858" cy="150041"/>
          </a:xfrm>
          <a:prstGeom prst="rect">
            <a:avLst/>
          </a:prstGeom>
          <a:solidFill>
            <a:srgbClr val="00FFFF">
              <a:alpha val="0"/>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12</a:t>
            </a:r>
            <a:endParaRPr lang="en-US" altLang="zh-CN" sz="1350">
              <a:latin typeface="Tahoma" panose="020B0604030504040204" pitchFamily="34" charset="0"/>
            </a:endParaRPr>
          </a:p>
        </p:txBody>
      </p:sp>
      <p:sp>
        <p:nvSpPr>
          <p:cNvPr id="127" name="Freeform 31">
            <a:extLst>
              <a:ext uri="{FF2B5EF4-FFF2-40B4-BE49-F238E27FC236}">
                <a16:creationId xmlns:a16="http://schemas.microsoft.com/office/drawing/2014/main" id="{9F1F907B-A288-B742-96E4-537B59E61A9F}"/>
              </a:ext>
            </a:extLst>
          </p:cNvPr>
          <p:cNvSpPr>
            <a:spLocks/>
          </p:cNvSpPr>
          <p:nvPr/>
        </p:nvSpPr>
        <p:spPr bwMode="auto">
          <a:xfrm>
            <a:off x="2614612" y="2188369"/>
            <a:ext cx="263129" cy="263129"/>
          </a:xfrm>
          <a:custGeom>
            <a:avLst/>
            <a:gdLst>
              <a:gd name="T0" fmla="*/ 2147483647 w 1987"/>
              <a:gd name="T1" fmla="*/ 2147483647 h 1988"/>
              <a:gd name="T2" fmla="*/ 2147483647 w 1987"/>
              <a:gd name="T3" fmla="*/ 2147483647 h 1988"/>
              <a:gd name="T4" fmla="*/ 2147483647 w 1987"/>
              <a:gd name="T5" fmla="*/ 2147483647 h 1988"/>
              <a:gd name="T6" fmla="*/ 2147483647 w 1987"/>
              <a:gd name="T7" fmla="*/ 2147483647 h 1988"/>
              <a:gd name="T8" fmla="*/ 2147483647 w 1987"/>
              <a:gd name="T9" fmla="*/ 2147483647 h 1988"/>
              <a:gd name="T10" fmla="*/ 2147483647 w 1987"/>
              <a:gd name="T11" fmla="*/ 2147483647 h 1988"/>
              <a:gd name="T12" fmla="*/ 2147483647 w 1987"/>
              <a:gd name="T13" fmla="*/ 2147483647 h 1988"/>
              <a:gd name="T14" fmla="*/ 2147483647 w 1987"/>
              <a:gd name="T15" fmla="*/ 2147483647 h 1988"/>
              <a:gd name="T16" fmla="*/ 2147483647 w 1987"/>
              <a:gd name="T17" fmla="*/ 2147483647 h 1988"/>
              <a:gd name="T18" fmla="*/ 2147483647 w 1987"/>
              <a:gd name="T19" fmla="*/ 2147483647 h 1988"/>
              <a:gd name="T20" fmla="*/ 2147483647 w 1987"/>
              <a:gd name="T21" fmla="*/ 2147483647 h 1988"/>
              <a:gd name="T22" fmla="*/ 2147483647 w 1987"/>
              <a:gd name="T23" fmla="*/ 2147483647 h 1988"/>
              <a:gd name="T24" fmla="*/ 2147483647 w 1987"/>
              <a:gd name="T25" fmla="*/ 2147483647 h 1988"/>
              <a:gd name="T26" fmla="*/ 2147483647 w 1987"/>
              <a:gd name="T27" fmla="*/ 2147483647 h 1988"/>
              <a:gd name="T28" fmla="*/ 2147483647 w 1987"/>
              <a:gd name="T29" fmla="*/ 2147483647 h 1988"/>
              <a:gd name="T30" fmla="*/ 2147483647 w 1987"/>
              <a:gd name="T31" fmla="*/ 2147483647 h 1988"/>
              <a:gd name="T32" fmla="*/ 2147483647 w 1987"/>
              <a:gd name="T33" fmla="*/ 2147483647 h 1988"/>
              <a:gd name="T34" fmla="*/ 2147483647 w 1987"/>
              <a:gd name="T35" fmla="*/ 2147483647 h 1988"/>
              <a:gd name="T36" fmla="*/ 2147483647 w 1987"/>
              <a:gd name="T37" fmla="*/ 2147483647 h 1988"/>
              <a:gd name="T38" fmla="*/ 2147483647 w 1987"/>
              <a:gd name="T39" fmla="*/ 2147483647 h 1988"/>
              <a:gd name="T40" fmla="*/ 2147483647 w 1987"/>
              <a:gd name="T41" fmla="*/ 2147483647 h 1988"/>
              <a:gd name="T42" fmla="*/ 2147483647 w 1987"/>
              <a:gd name="T43" fmla="*/ 2147483647 h 1988"/>
              <a:gd name="T44" fmla="*/ 2147483647 w 1987"/>
              <a:gd name="T45" fmla="*/ 2147483647 h 1988"/>
              <a:gd name="T46" fmla="*/ 2147483647 w 1987"/>
              <a:gd name="T47" fmla="*/ 2147483647 h 1988"/>
              <a:gd name="T48" fmla="*/ 2147483647 w 1987"/>
              <a:gd name="T49" fmla="*/ 2147483647 h 1988"/>
              <a:gd name="T50" fmla="*/ 2147483647 w 1987"/>
              <a:gd name="T51" fmla="*/ 2147483647 h 1988"/>
              <a:gd name="T52" fmla="*/ 2147483647 w 1987"/>
              <a:gd name="T53" fmla="*/ 2147483647 h 1988"/>
              <a:gd name="T54" fmla="*/ 2147483647 w 1987"/>
              <a:gd name="T55" fmla="*/ 2147483647 h 1988"/>
              <a:gd name="T56" fmla="*/ 2147483647 w 1987"/>
              <a:gd name="T57" fmla="*/ 2147483647 h 1988"/>
              <a:gd name="T58" fmla="*/ 2147483647 w 1987"/>
              <a:gd name="T59" fmla="*/ 2147483647 h 1988"/>
              <a:gd name="T60" fmla="*/ 2147483647 w 1987"/>
              <a:gd name="T61" fmla="*/ 2147483647 h 1988"/>
              <a:gd name="T62" fmla="*/ 2147483647 w 1987"/>
              <a:gd name="T63" fmla="*/ 2147483647 h 19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7"/>
              <a:gd name="T97" fmla="*/ 0 h 1988"/>
              <a:gd name="T98" fmla="*/ 1987 w 1987"/>
              <a:gd name="T99" fmla="*/ 1988 h 19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7" h="1988">
                <a:moveTo>
                  <a:pt x="994" y="1988"/>
                </a:moveTo>
                <a:lnTo>
                  <a:pt x="892" y="1982"/>
                </a:lnTo>
                <a:lnTo>
                  <a:pt x="793" y="1968"/>
                </a:lnTo>
                <a:lnTo>
                  <a:pt x="698" y="1943"/>
                </a:lnTo>
                <a:lnTo>
                  <a:pt x="607" y="1909"/>
                </a:lnTo>
                <a:lnTo>
                  <a:pt x="520" y="1868"/>
                </a:lnTo>
                <a:lnTo>
                  <a:pt x="438" y="1818"/>
                </a:lnTo>
                <a:lnTo>
                  <a:pt x="362" y="1760"/>
                </a:lnTo>
                <a:lnTo>
                  <a:pt x="291" y="1697"/>
                </a:lnTo>
                <a:lnTo>
                  <a:pt x="227" y="1626"/>
                </a:lnTo>
                <a:lnTo>
                  <a:pt x="170" y="1550"/>
                </a:lnTo>
                <a:lnTo>
                  <a:pt x="120" y="1467"/>
                </a:lnTo>
                <a:lnTo>
                  <a:pt x="78" y="1381"/>
                </a:lnTo>
                <a:lnTo>
                  <a:pt x="45" y="1289"/>
                </a:lnTo>
                <a:lnTo>
                  <a:pt x="20" y="1194"/>
                </a:lnTo>
                <a:lnTo>
                  <a:pt x="5" y="1095"/>
                </a:lnTo>
                <a:lnTo>
                  <a:pt x="0" y="994"/>
                </a:lnTo>
                <a:lnTo>
                  <a:pt x="5" y="893"/>
                </a:lnTo>
                <a:lnTo>
                  <a:pt x="20" y="794"/>
                </a:lnTo>
                <a:lnTo>
                  <a:pt x="45" y="699"/>
                </a:lnTo>
                <a:lnTo>
                  <a:pt x="78" y="607"/>
                </a:lnTo>
                <a:lnTo>
                  <a:pt x="120" y="521"/>
                </a:lnTo>
                <a:lnTo>
                  <a:pt x="170" y="438"/>
                </a:lnTo>
                <a:lnTo>
                  <a:pt x="227" y="362"/>
                </a:lnTo>
                <a:lnTo>
                  <a:pt x="291" y="291"/>
                </a:lnTo>
                <a:lnTo>
                  <a:pt x="362" y="228"/>
                </a:lnTo>
                <a:lnTo>
                  <a:pt x="438" y="170"/>
                </a:lnTo>
                <a:lnTo>
                  <a:pt x="520" y="120"/>
                </a:lnTo>
                <a:lnTo>
                  <a:pt x="607" y="78"/>
                </a:lnTo>
                <a:lnTo>
                  <a:pt x="698" y="45"/>
                </a:lnTo>
                <a:lnTo>
                  <a:pt x="793" y="20"/>
                </a:lnTo>
                <a:lnTo>
                  <a:pt x="892" y="5"/>
                </a:lnTo>
                <a:lnTo>
                  <a:pt x="994" y="0"/>
                </a:lnTo>
                <a:lnTo>
                  <a:pt x="1095" y="5"/>
                </a:lnTo>
                <a:lnTo>
                  <a:pt x="1194" y="20"/>
                </a:lnTo>
                <a:lnTo>
                  <a:pt x="1289" y="45"/>
                </a:lnTo>
                <a:lnTo>
                  <a:pt x="1380" y="78"/>
                </a:lnTo>
                <a:lnTo>
                  <a:pt x="1467" y="120"/>
                </a:lnTo>
                <a:lnTo>
                  <a:pt x="1549" y="170"/>
                </a:lnTo>
                <a:lnTo>
                  <a:pt x="1625" y="228"/>
                </a:lnTo>
                <a:lnTo>
                  <a:pt x="1696" y="291"/>
                </a:lnTo>
                <a:lnTo>
                  <a:pt x="1760" y="362"/>
                </a:lnTo>
                <a:lnTo>
                  <a:pt x="1817" y="438"/>
                </a:lnTo>
                <a:lnTo>
                  <a:pt x="1867" y="521"/>
                </a:lnTo>
                <a:lnTo>
                  <a:pt x="1909" y="607"/>
                </a:lnTo>
                <a:lnTo>
                  <a:pt x="1942" y="699"/>
                </a:lnTo>
                <a:lnTo>
                  <a:pt x="1967" y="794"/>
                </a:lnTo>
                <a:lnTo>
                  <a:pt x="1982" y="893"/>
                </a:lnTo>
                <a:lnTo>
                  <a:pt x="1987" y="994"/>
                </a:lnTo>
                <a:lnTo>
                  <a:pt x="1982" y="1095"/>
                </a:lnTo>
                <a:lnTo>
                  <a:pt x="1967" y="1194"/>
                </a:lnTo>
                <a:lnTo>
                  <a:pt x="1942" y="1289"/>
                </a:lnTo>
                <a:lnTo>
                  <a:pt x="1909" y="1381"/>
                </a:lnTo>
                <a:lnTo>
                  <a:pt x="1867" y="1467"/>
                </a:lnTo>
                <a:lnTo>
                  <a:pt x="1817" y="1550"/>
                </a:lnTo>
                <a:lnTo>
                  <a:pt x="1760" y="1626"/>
                </a:lnTo>
                <a:lnTo>
                  <a:pt x="1696" y="1697"/>
                </a:lnTo>
                <a:lnTo>
                  <a:pt x="1625" y="1760"/>
                </a:lnTo>
                <a:lnTo>
                  <a:pt x="1549" y="1818"/>
                </a:lnTo>
                <a:lnTo>
                  <a:pt x="1467" y="1868"/>
                </a:lnTo>
                <a:lnTo>
                  <a:pt x="1380" y="1909"/>
                </a:lnTo>
                <a:lnTo>
                  <a:pt x="1289" y="1943"/>
                </a:lnTo>
                <a:lnTo>
                  <a:pt x="1194" y="1968"/>
                </a:lnTo>
                <a:lnTo>
                  <a:pt x="1095" y="1982"/>
                </a:lnTo>
                <a:lnTo>
                  <a:pt x="994" y="1988"/>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28" name="Rectangle 32">
            <a:extLst>
              <a:ext uri="{FF2B5EF4-FFF2-40B4-BE49-F238E27FC236}">
                <a16:creationId xmlns:a16="http://schemas.microsoft.com/office/drawing/2014/main" id="{6986C413-9803-7841-B07B-389852067A20}"/>
              </a:ext>
            </a:extLst>
          </p:cNvPr>
          <p:cNvSpPr>
            <a:spLocks noChangeArrowheads="1"/>
          </p:cNvSpPr>
          <p:nvPr/>
        </p:nvSpPr>
        <p:spPr bwMode="auto">
          <a:xfrm>
            <a:off x="2675335" y="2256235"/>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14</a:t>
            </a:r>
            <a:endParaRPr lang="en-US" altLang="zh-CN" sz="1350">
              <a:latin typeface="Tahoma" panose="020B0604030504040204" pitchFamily="34" charset="0"/>
            </a:endParaRPr>
          </a:p>
        </p:txBody>
      </p:sp>
      <p:sp>
        <p:nvSpPr>
          <p:cNvPr id="129" name="Freeform 33">
            <a:extLst>
              <a:ext uri="{FF2B5EF4-FFF2-40B4-BE49-F238E27FC236}">
                <a16:creationId xmlns:a16="http://schemas.microsoft.com/office/drawing/2014/main" id="{5ACFD863-FD86-0B48-97C6-D95662552D8F}"/>
              </a:ext>
            </a:extLst>
          </p:cNvPr>
          <p:cNvSpPr>
            <a:spLocks/>
          </p:cNvSpPr>
          <p:nvPr/>
        </p:nvSpPr>
        <p:spPr bwMode="auto">
          <a:xfrm>
            <a:off x="3473054" y="1815704"/>
            <a:ext cx="263128" cy="263128"/>
          </a:xfrm>
          <a:custGeom>
            <a:avLst/>
            <a:gdLst>
              <a:gd name="T0" fmla="*/ 2147483647 w 1988"/>
              <a:gd name="T1" fmla="*/ 2147483647 h 1987"/>
              <a:gd name="T2" fmla="*/ 2147483647 w 1988"/>
              <a:gd name="T3" fmla="*/ 2147483647 h 1987"/>
              <a:gd name="T4" fmla="*/ 2147483647 w 1988"/>
              <a:gd name="T5" fmla="*/ 2147483647 h 1987"/>
              <a:gd name="T6" fmla="*/ 2147483647 w 1988"/>
              <a:gd name="T7" fmla="*/ 2147483647 h 1987"/>
              <a:gd name="T8" fmla="*/ 2147483647 w 1988"/>
              <a:gd name="T9" fmla="*/ 2147483647 h 1987"/>
              <a:gd name="T10" fmla="*/ 2147483647 w 1988"/>
              <a:gd name="T11" fmla="*/ 2147483647 h 1987"/>
              <a:gd name="T12" fmla="*/ 2147483647 w 1988"/>
              <a:gd name="T13" fmla="*/ 2147483647 h 1987"/>
              <a:gd name="T14" fmla="*/ 2147483647 w 1988"/>
              <a:gd name="T15" fmla="*/ 2147483647 h 1987"/>
              <a:gd name="T16" fmla="*/ 2147483647 w 1988"/>
              <a:gd name="T17" fmla="*/ 2147483647 h 1987"/>
              <a:gd name="T18" fmla="*/ 2147483647 w 1988"/>
              <a:gd name="T19" fmla="*/ 2147483647 h 1987"/>
              <a:gd name="T20" fmla="*/ 2147483647 w 1988"/>
              <a:gd name="T21" fmla="*/ 2147483647 h 1987"/>
              <a:gd name="T22" fmla="*/ 2147483647 w 1988"/>
              <a:gd name="T23" fmla="*/ 2147483647 h 1987"/>
              <a:gd name="T24" fmla="*/ 2147483647 w 1988"/>
              <a:gd name="T25" fmla="*/ 2147483647 h 1987"/>
              <a:gd name="T26" fmla="*/ 2147483647 w 1988"/>
              <a:gd name="T27" fmla="*/ 2147483647 h 1987"/>
              <a:gd name="T28" fmla="*/ 2147483647 w 1988"/>
              <a:gd name="T29" fmla="*/ 2147483647 h 1987"/>
              <a:gd name="T30" fmla="*/ 2147483647 w 1988"/>
              <a:gd name="T31" fmla="*/ 2147483647 h 1987"/>
              <a:gd name="T32" fmla="*/ 2147483647 w 1988"/>
              <a:gd name="T33" fmla="*/ 2147483647 h 1987"/>
              <a:gd name="T34" fmla="*/ 2147483647 w 1988"/>
              <a:gd name="T35" fmla="*/ 2147483647 h 1987"/>
              <a:gd name="T36" fmla="*/ 2147483647 w 1988"/>
              <a:gd name="T37" fmla="*/ 2147483647 h 1987"/>
              <a:gd name="T38" fmla="*/ 2147483647 w 1988"/>
              <a:gd name="T39" fmla="*/ 2147483647 h 1987"/>
              <a:gd name="T40" fmla="*/ 2147483647 w 1988"/>
              <a:gd name="T41" fmla="*/ 2147483647 h 1987"/>
              <a:gd name="T42" fmla="*/ 2147483647 w 1988"/>
              <a:gd name="T43" fmla="*/ 2147483647 h 1987"/>
              <a:gd name="T44" fmla="*/ 2147483647 w 1988"/>
              <a:gd name="T45" fmla="*/ 2147483647 h 1987"/>
              <a:gd name="T46" fmla="*/ 2147483647 w 1988"/>
              <a:gd name="T47" fmla="*/ 2147483647 h 1987"/>
              <a:gd name="T48" fmla="*/ 2147483647 w 1988"/>
              <a:gd name="T49" fmla="*/ 2147483647 h 1987"/>
              <a:gd name="T50" fmla="*/ 2147483647 w 1988"/>
              <a:gd name="T51" fmla="*/ 2147483647 h 1987"/>
              <a:gd name="T52" fmla="*/ 2147483647 w 1988"/>
              <a:gd name="T53" fmla="*/ 2147483647 h 1987"/>
              <a:gd name="T54" fmla="*/ 2147483647 w 1988"/>
              <a:gd name="T55" fmla="*/ 2147483647 h 1987"/>
              <a:gd name="T56" fmla="*/ 2147483647 w 1988"/>
              <a:gd name="T57" fmla="*/ 2147483647 h 1987"/>
              <a:gd name="T58" fmla="*/ 2147483647 w 1988"/>
              <a:gd name="T59" fmla="*/ 2147483647 h 1987"/>
              <a:gd name="T60" fmla="*/ 2147483647 w 1988"/>
              <a:gd name="T61" fmla="*/ 2147483647 h 1987"/>
              <a:gd name="T62" fmla="*/ 2147483647 w 1988"/>
              <a:gd name="T63" fmla="*/ 2147483647 h 19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88"/>
              <a:gd name="T97" fmla="*/ 0 h 1987"/>
              <a:gd name="T98" fmla="*/ 1988 w 1988"/>
              <a:gd name="T99" fmla="*/ 1987 h 19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88" h="1987">
                <a:moveTo>
                  <a:pt x="994" y="1987"/>
                </a:moveTo>
                <a:lnTo>
                  <a:pt x="893" y="1982"/>
                </a:lnTo>
                <a:lnTo>
                  <a:pt x="794" y="1968"/>
                </a:lnTo>
                <a:lnTo>
                  <a:pt x="699" y="1942"/>
                </a:lnTo>
                <a:lnTo>
                  <a:pt x="607" y="1909"/>
                </a:lnTo>
                <a:lnTo>
                  <a:pt x="521" y="1867"/>
                </a:lnTo>
                <a:lnTo>
                  <a:pt x="438" y="1817"/>
                </a:lnTo>
                <a:lnTo>
                  <a:pt x="362" y="1760"/>
                </a:lnTo>
                <a:lnTo>
                  <a:pt x="291" y="1696"/>
                </a:lnTo>
                <a:lnTo>
                  <a:pt x="228" y="1626"/>
                </a:lnTo>
                <a:lnTo>
                  <a:pt x="170" y="1549"/>
                </a:lnTo>
                <a:lnTo>
                  <a:pt x="120" y="1467"/>
                </a:lnTo>
                <a:lnTo>
                  <a:pt x="79" y="1380"/>
                </a:lnTo>
                <a:lnTo>
                  <a:pt x="45" y="1289"/>
                </a:lnTo>
                <a:lnTo>
                  <a:pt x="20" y="1194"/>
                </a:lnTo>
                <a:lnTo>
                  <a:pt x="6" y="1095"/>
                </a:lnTo>
                <a:lnTo>
                  <a:pt x="0" y="994"/>
                </a:lnTo>
                <a:lnTo>
                  <a:pt x="6" y="892"/>
                </a:lnTo>
                <a:lnTo>
                  <a:pt x="20" y="793"/>
                </a:lnTo>
                <a:lnTo>
                  <a:pt x="45" y="699"/>
                </a:lnTo>
                <a:lnTo>
                  <a:pt x="79" y="607"/>
                </a:lnTo>
                <a:lnTo>
                  <a:pt x="120" y="520"/>
                </a:lnTo>
                <a:lnTo>
                  <a:pt x="170" y="438"/>
                </a:lnTo>
                <a:lnTo>
                  <a:pt x="228" y="362"/>
                </a:lnTo>
                <a:lnTo>
                  <a:pt x="291" y="291"/>
                </a:lnTo>
                <a:lnTo>
                  <a:pt x="362" y="227"/>
                </a:lnTo>
                <a:lnTo>
                  <a:pt x="438" y="170"/>
                </a:lnTo>
                <a:lnTo>
                  <a:pt x="521" y="120"/>
                </a:lnTo>
                <a:lnTo>
                  <a:pt x="607" y="78"/>
                </a:lnTo>
                <a:lnTo>
                  <a:pt x="699" y="45"/>
                </a:lnTo>
                <a:lnTo>
                  <a:pt x="794" y="20"/>
                </a:lnTo>
                <a:lnTo>
                  <a:pt x="893" y="5"/>
                </a:lnTo>
                <a:lnTo>
                  <a:pt x="994" y="0"/>
                </a:lnTo>
                <a:lnTo>
                  <a:pt x="1095" y="5"/>
                </a:lnTo>
                <a:lnTo>
                  <a:pt x="1194" y="20"/>
                </a:lnTo>
                <a:lnTo>
                  <a:pt x="1289" y="45"/>
                </a:lnTo>
                <a:lnTo>
                  <a:pt x="1381" y="78"/>
                </a:lnTo>
                <a:lnTo>
                  <a:pt x="1468" y="120"/>
                </a:lnTo>
                <a:lnTo>
                  <a:pt x="1550" y="170"/>
                </a:lnTo>
                <a:lnTo>
                  <a:pt x="1626" y="227"/>
                </a:lnTo>
                <a:lnTo>
                  <a:pt x="1697" y="291"/>
                </a:lnTo>
                <a:lnTo>
                  <a:pt x="1761" y="362"/>
                </a:lnTo>
                <a:lnTo>
                  <a:pt x="1818" y="438"/>
                </a:lnTo>
                <a:lnTo>
                  <a:pt x="1868" y="520"/>
                </a:lnTo>
                <a:lnTo>
                  <a:pt x="1910" y="607"/>
                </a:lnTo>
                <a:lnTo>
                  <a:pt x="1943" y="699"/>
                </a:lnTo>
                <a:lnTo>
                  <a:pt x="1968" y="793"/>
                </a:lnTo>
                <a:lnTo>
                  <a:pt x="1983" y="892"/>
                </a:lnTo>
                <a:lnTo>
                  <a:pt x="1988" y="994"/>
                </a:lnTo>
                <a:lnTo>
                  <a:pt x="1983" y="1095"/>
                </a:lnTo>
                <a:lnTo>
                  <a:pt x="1968" y="1194"/>
                </a:lnTo>
                <a:lnTo>
                  <a:pt x="1943" y="1289"/>
                </a:lnTo>
                <a:lnTo>
                  <a:pt x="1910" y="1380"/>
                </a:lnTo>
                <a:lnTo>
                  <a:pt x="1868" y="1467"/>
                </a:lnTo>
                <a:lnTo>
                  <a:pt x="1818" y="1549"/>
                </a:lnTo>
                <a:lnTo>
                  <a:pt x="1761" y="1626"/>
                </a:lnTo>
                <a:lnTo>
                  <a:pt x="1697" y="1696"/>
                </a:lnTo>
                <a:lnTo>
                  <a:pt x="1626" y="1760"/>
                </a:lnTo>
                <a:lnTo>
                  <a:pt x="1550" y="1817"/>
                </a:lnTo>
                <a:lnTo>
                  <a:pt x="1468" y="1867"/>
                </a:lnTo>
                <a:lnTo>
                  <a:pt x="1381" y="1909"/>
                </a:lnTo>
                <a:lnTo>
                  <a:pt x="1289" y="1942"/>
                </a:lnTo>
                <a:lnTo>
                  <a:pt x="1194" y="1968"/>
                </a:lnTo>
                <a:lnTo>
                  <a:pt x="1095" y="1982"/>
                </a:lnTo>
                <a:lnTo>
                  <a:pt x="994" y="1987"/>
                </a:lnTo>
              </a:path>
            </a:pathLst>
          </a:custGeom>
          <a:solidFill>
            <a:srgbClr val="00FFFF"/>
          </a:solidFill>
          <a:ln w="1270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30" name="Rectangle 34">
            <a:extLst>
              <a:ext uri="{FF2B5EF4-FFF2-40B4-BE49-F238E27FC236}">
                <a16:creationId xmlns:a16="http://schemas.microsoft.com/office/drawing/2014/main" id="{5435AFCF-A440-E54E-9011-0177538F3809}"/>
              </a:ext>
            </a:extLst>
          </p:cNvPr>
          <p:cNvSpPr>
            <a:spLocks noChangeArrowheads="1"/>
          </p:cNvSpPr>
          <p:nvPr/>
        </p:nvSpPr>
        <p:spPr bwMode="auto">
          <a:xfrm>
            <a:off x="3533775" y="1883569"/>
            <a:ext cx="137858" cy="150041"/>
          </a:xfrm>
          <a:prstGeom prst="rect">
            <a:avLst/>
          </a:prstGeom>
          <a:solidFill>
            <a:srgbClr val="00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975">
                <a:solidFill>
                  <a:srgbClr val="000000"/>
                </a:solidFill>
              </a:rPr>
              <a:t>15</a:t>
            </a:r>
            <a:endParaRPr lang="en-US" altLang="zh-CN" sz="1350">
              <a:latin typeface="Tahoma" panose="020B0604030504040204" pitchFamily="34" charset="0"/>
            </a:endParaRPr>
          </a:p>
        </p:txBody>
      </p:sp>
      <p:sp>
        <p:nvSpPr>
          <p:cNvPr id="131" name="Line 36">
            <a:extLst>
              <a:ext uri="{FF2B5EF4-FFF2-40B4-BE49-F238E27FC236}">
                <a16:creationId xmlns:a16="http://schemas.microsoft.com/office/drawing/2014/main" id="{248836D7-F81A-7547-BF2D-E9BBDEBBF9EA}"/>
              </a:ext>
            </a:extLst>
          </p:cNvPr>
          <p:cNvSpPr>
            <a:spLocks noChangeShapeType="1"/>
          </p:cNvSpPr>
          <p:nvPr/>
        </p:nvSpPr>
        <p:spPr bwMode="auto">
          <a:xfrm flipH="1" flipV="1">
            <a:off x="2270523" y="4244579"/>
            <a:ext cx="78581" cy="38933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2" name="Line 38">
            <a:extLst>
              <a:ext uri="{FF2B5EF4-FFF2-40B4-BE49-F238E27FC236}">
                <a16:creationId xmlns:a16="http://schemas.microsoft.com/office/drawing/2014/main" id="{F5663AE7-3135-FA43-BE7E-34409A4F1E5C}"/>
              </a:ext>
            </a:extLst>
          </p:cNvPr>
          <p:cNvSpPr>
            <a:spLocks noChangeShapeType="1"/>
          </p:cNvSpPr>
          <p:nvPr/>
        </p:nvSpPr>
        <p:spPr bwMode="auto">
          <a:xfrm flipV="1">
            <a:off x="2524125" y="4235054"/>
            <a:ext cx="406004" cy="48696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3" name="Line 40">
            <a:extLst>
              <a:ext uri="{FF2B5EF4-FFF2-40B4-BE49-F238E27FC236}">
                <a16:creationId xmlns:a16="http://schemas.microsoft.com/office/drawing/2014/main" id="{6BC69D36-7F86-9C40-BE62-134E740899A5}"/>
              </a:ext>
            </a:extLst>
          </p:cNvPr>
          <p:cNvSpPr>
            <a:spLocks noChangeShapeType="1"/>
          </p:cNvSpPr>
          <p:nvPr/>
        </p:nvSpPr>
        <p:spPr bwMode="auto">
          <a:xfrm flipH="1" flipV="1">
            <a:off x="3171826" y="4231482"/>
            <a:ext cx="403622" cy="40243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4" name="Line 42">
            <a:extLst>
              <a:ext uri="{FF2B5EF4-FFF2-40B4-BE49-F238E27FC236}">
                <a16:creationId xmlns:a16="http://schemas.microsoft.com/office/drawing/2014/main" id="{E9396FF5-EBE1-2F43-AA17-5A08582F0CF6}"/>
              </a:ext>
            </a:extLst>
          </p:cNvPr>
          <p:cNvSpPr>
            <a:spLocks noChangeShapeType="1"/>
          </p:cNvSpPr>
          <p:nvPr/>
        </p:nvSpPr>
        <p:spPr bwMode="auto">
          <a:xfrm flipV="1">
            <a:off x="3690938" y="4263628"/>
            <a:ext cx="402431" cy="4036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5" name="Line 44">
            <a:extLst>
              <a:ext uri="{FF2B5EF4-FFF2-40B4-BE49-F238E27FC236}">
                <a16:creationId xmlns:a16="http://schemas.microsoft.com/office/drawing/2014/main" id="{0B2EF910-1BCE-1241-8B49-F6A811D6829D}"/>
              </a:ext>
            </a:extLst>
          </p:cNvPr>
          <p:cNvSpPr>
            <a:spLocks noChangeShapeType="1"/>
          </p:cNvSpPr>
          <p:nvPr/>
        </p:nvSpPr>
        <p:spPr bwMode="auto">
          <a:xfrm flipV="1">
            <a:off x="2174081" y="3748088"/>
            <a:ext cx="1191" cy="213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6" name="Line 46">
            <a:extLst>
              <a:ext uri="{FF2B5EF4-FFF2-40B4-BE49-F238E27FC236}">
                <a16:creationId xmlns:a16="http://schemas.microsoft.com/office/drawing/2014/main" id="{D372D59D-DB23-1147-814B-71DFD0B4DEFF}"/>
              </a:ext>
            </a:extLst>
          </p:cNvPr>
          <p:cNvSpPr>
            <a:spLocks noChangeShapeType="1"/>
          </p:cNvSpPr>
          <p:nvPr/>
        </p:nvSpPr>
        <p:spPr bwMode="auto">
          <a:xfrm flipV="1">
            <a:off x="2247901" y="3680222"/>
            <a:ext cx="641747" cy="3274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7" name="Line 48">
            <a:extLst>
              <a:ext uri="{FF2B5EF4-FFF2-40B4-BE49-F238E27FC236}">
                <a16:creationId xmlns:a16="http://schemas.microsoft.com/office/drawing/2014/main" id="{A31F10DC-387F-9845-8EBD-00B252D2B6F3}"/>
              </a:ext>
            </a:extLst>
          </p:cNvPr>
          <p:cNvSpPr>
            <a:spLocks noChangeShapeType="1"/>
          </p:cNvSpPr>
          <p:nvPr/>
        </p:nvSpPr>
        <p:spPr bwMode="auto">
          <a:xfrm flipV="1">
            <a:off x="3049192" y="3748088"/>
            <a:ext cx="1190" cy="213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8" name="Line 50">
            <a:extLst>
              <a:ext uri="{FF2B5EF4-FFF2-40B4-BE49-F238E27FC236}">
                <a16:creationId xmlns:a16="http://schemas.microsoft.com/office/drawing/2014/main" id="{753981DE-8D85-DF44-9975-8A9779386781}"/>
              </a:ext>
            </a:extLst>
          </p:cNvPr>
          <p:cNvSpPr>
            <a:spLocks noChangeShapeType="1"/>
          </p:cNvSpPr>
          <p:nvPr/>
        </p:nvSpPr>
        <p:spPr bwMode="auto">
          <a:xfrm flipV="1">
            <a:off x="2436019" y="3714750"/>
            <a:ext cx="502444" cy="91916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9" name="Line 52">
            <a:extLst>
              <a:ext uri="{FF2B5EF4-FFF2-40B4-BE49-F238E27FC236}">
                <a16:creationId xmlns:a16="http://schemas.microsoft.com/office/drawing/2014/main" id="{BF7B6B9B-6E49-5F43-9D7F-9A58963F05F2}"/>
              </a:ext>
            </a:extLst>
          </p:cNvPr>
          <p:cNvSpPr>
            <a:spLocks noChangeShapeType="1"/>
          </p:cNvSpPr>
          <p:nvPr/>
        </p:nvSpPr>
        <p:spPr bwMode="auto">
          <a:xfrm flipH="1" flipV="1">
            <a:off x="2343150" y="3598069"/>
            <a:ext cx="572691" cy="40957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0" name="Line 54">
            <a:extLst>
              <a:ext uri="{FF2B5EF4-FFF2-40B4-BE49-F238E27FC236}">
                <a16:creationId xmlns:a16="http://schemas.microsoft.com/office/drawing/2014/main" id="{AA30168B-7413-0F47-B33C-F96732E0D552}"/>
              </a:ext>
            </a:extLst>
          </p:cNvPr>
          <p:cNvSpPr>
            <a:spLocks noChangeShapeType="1"/>
          </p:cNvSpPr>
          <p:nvPr/>
        </p:nvSpPr>
        <p:spPr bwMode="auto">
          <a:xfrm flipV="1">
            <a:off x="3137297" y="3701653"/>
            <a:ext cx="398859" cy="3190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1" name="Line 56">
            <a:extLst>
              <a:ext uri="{FF2B5EF4-FFF2-40B4-BE49-F238E27FC236}">
                <a16:creationId xmlns:a16="http://schemas.microsoft.com/office/drawing/2014/main" id="{CF98D7B4-5D60-1D4E-9470-926CC4685169}"/>
              </a:ext>
            </a:extLst>
          </p:cNvPr>
          <p:cNvSpPr>
            <a:spLocks noChangeShapeType="1"/>
          </p:cNvSpPr>
          <p:nvPr/>
        </p:nvSpPr>
        <p:spPr bwMode="auto">
          <a:xfrm flipV="1">
            <a:off x="4201716" y="3765947"/>
            <a:ext cx="228600" cy="22740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2" name="Line 58">
            <a:extLst>
              <a:ext uri="{FF2B5EF4-FFF2-40B4-BE49-F238E27FC236}">
                <a16:creationId xmlns:a16="http://schemas.microsoft.com/office/drawing/2014/main" id="{3887726A-6AAC-5C4E-A480-7625791E7D91}"/>
              </a:ext>
            </a:extLst>
          </p:cNvPr>
          <p:cNvSpPr>
            <a:spLocks noChangeShapeType="1"/>
          </p:cNvSpPr>
          <p:nvPr/>
        </p:nvSpPr>
        <p:spPr bwMode="auto">
          <a:xfrm flipH="1" flipV="1">
            <a:off x="3821907" y="3709987"/>
            <a:ext cx="232172" cy="31075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3" name="Line 60">
            <a:extLst>
              <a:ext uri="{FF2B5EF4-FFF2-40B4-BE49-F238E27FC236}">
                <a16:creationId xmlns:a16="http://schemas.microsoft.com/office/drawing/2014/main" id="{109A99B0-6590-0449-9208-D6CF53234BB2}"/>
              </a:ext>
            </a:extLst>
          </p:cNvPr>
          <p:cNvSpPr>
            <a:spLocks noChangeShapeType="1"/>
          </p:cNvSpPr>
          <p:nvPr/>
        </p:nvSpPr>
        <p:spPr bwMode="auto">
          <a:xfrm flipH="1">
            <a:off x="2338388" y="3555206"/>
            <a:ext cx="563166" cy="119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4" name="Line 62">
            <a:extLst>
              <a:ext uri="{FF2B5EF4-FFF2-40B4-BE49-F238E27FC236}">
                <a16:creationId xmlns:a16="http://schemas.microsoft.com/office/drawing/2014/main" id="{44DA01C1-1858-2E44-B8E5-F8CD5B48EE51}"/>
              </a:ext>
            </a:extLst>
          </p:cNvPr>
          <p:cNvSpPr>
            <a:spLocks noChangeShapeType="1"/>
          </p:cNvSpPr>
          <p:nvPr/>
        </p:nvSpPr>
        <p:spPr bwMode="auto">
          <a:xfrm flipV="1">
            <a:off x="2187179" y="3092054"/>
            <a:ext cx="64294" cy="32980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5" name="Line 64">
            <a:extLst>
              <a:ext uri="{FF2B5EF4-FFF2-40B4-BE49-F238E27FC236}">
                <a16:creationId xmlns:a16="http://schemas.microsoft.com/office/drawing/2014/main" id="{7EB411A7-CBE4-814F-AEA7-7C89A446D76D}"/>
              </a:ext>
            </a:extLst>
          </p:cNvPr>
          <p:cNvSpPr>
            <a:spLocks noChangeShapeType="1"/>
          </p:cNvSpPr>
          <p:nvPr/>
        </p:nvSpPr>
        <p:spPr bwMode="auto">
          <a:xfrm flipV="1">
            <a:off x="3137297" y="3088482"/>
            <a:ext cx="195263" cy="40719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6" name="Line 66">
            <a:extLst>
              <a:ext uri="{FF2B5EF4-FFF2-40B4-BE49-F238E27FC236}">
                <a16:creationId xmlns:a16="http://schemas.microsoft.com/office/drawing/2014/main" id="{C94E262D-98FF-2B44-BFCA-FB4EDDAB09E3}"/>
              </a:ext>
            </a:extLst>
          </p:cNvPr>
          <p:cNvSpPr>
            <a:spLocks noChangeShapeType="1"/>
          </p:cNvSpPr>
          <p:nvPr/>
        </p:nvSpPr>
        <p:spPr bwMode="auto">
          <a:xfrm flipH="1" flipV="1">
            <a:off x="3418285" y="3103960"/>
            <a:ext cx="157163" cy="39171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7" name="Line 68">
            <a:extLst>
              <a:ext uri="{FF2B5EF4-FFF2-40B4-BE49-F238E27FC236}">
                <a16:creationId xmlns:a16="http://schemas.microsoft.com/office/drawing/2014/main" id="{E4CF3C6A-230A-B24A-B34A-5CAD500EE9D2}"/>
              </a:ext>
            </a:extLst>
          </p:cNvPr>
          <p:cNvSpPr>
            <a:spLocks noChangeShapeType="1"/>
          </p:cNvSpPr>
          <p:nvPr/>
        </p:nvSpPr>
        <p:spPr bwMode="auto">
          <a:xfrm flipV="1">
            <a:off x="3764756" y="2755107"/>
            <a:ext cx="233363" cy="72628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8" name="Line 70">
            <a:extLst>
              <a:ext uri="{FF2B5EF4-FFF2-40B4-BE49-F238E27FC236}">
                <a16:creationId xmlns:a16="http://schemas.microsoft.com/office/drawing/2014/main" id="{7B41B1E4-9F6D-7D46-B7B4-2FDE2F229032}"/>
              </a:ext>
            </a:extLst>
          </p:cNvPr>
          <p:cNvSpPr>
            <a:spLocks noChangeShapeType="1"/>
          </p:cNvSpPr>
          <p:nvPr/>
        </p:nvSpPr>
        <p:spPr bwMode="auto">
          <a:xfrm flipV="1">
            <a:off x="4552950" y="3107532"/>
            <a:ext cx="1191" cy="388144"/>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9" name="Freeform 71">
            <a:extLst>
              <a:ext uri="{FF2B5EF4-FFF2-40B4-BE49-F238E27FC236}">
                <a16:creationId xmlns:a16="http://schemas.microsoft.com/office/drawing/2014/main" id="{873ADF78-2D76-9D46-8107-F13B44C798F4}"/>
              </a:ext>
            </a:extLst>
          </p:cNvPr>
          <p:cNvSpPr>
            <a:spLocks/>
          </p:cNvSpPr>
          <p:nvPr/>
        </p:nvSpPr>
        <p:spPr bwMode="auto">
          <a:xfrm>
            <a:off x="3860007" y="2619375"/>
            <a:ext cx="65485" cy="39291"/>
          </a:xfrm>
          <a:custGeom>
            <a:avLst/>
            <a:gdLst>
              <a:gd name="T0" fmla="*/ 2147483647 w 495"/>
              <a:gd name="T1" fmla="*/ 0 h 297"/>
              <a:gd name="T2" fmla="*/ 2147483647 w 495"/>
              <a:gd name="T3" fmla="*/ 2147483647 h 297"/>
              <a:gd name="T4" fmla="*/ 0 w 495"/>
              <a:gd name="T5" fmla="*/ 0 h 297"/>
              <a:gd name="T6" fmla="*/ 2147483647 w 495"/>
              <a:gd name="T7" fmla="*/ 0 h 297"/>
              <a:gd name="T8" fmla="*/ 0 60000 65536"/>
              <a:gd name="T9" fmla="*/ 0 60000 65536"/>
              <a:gd name="T10" fmla="*/ 0 60000 65536"/>
              <a:gd name="T11" fmla="*/ 0 60000 65536"/>
              <a:gd name="T12" fmla="*/ 0 w 495"/>
              <a:gd name="T13" fmla="*/ 0 h 297"/>
              <a:gd name="T14" fmla="*/ 495 w 495"/>
              <a:gd name="T15" fmla="*/ 297 h 297"/>
            </a:gdLst>
            <a:ahLst/>
            <a:cxnLst>
              <a:cxn ang="T8">
                <a:pos x="T0" y="T1"/>
              </a:cxn>
              <a:cxn ang="T9">
                <a:pos x="T2" y="T3"/>
              </a:cxn>
              <a:cxn ang="T10">
                <a:pos x="T4" y="T5"/>
              </a:cxn>
              <a:cxn ang="T11">
                <a:pos x="T6" y="T7"/>
              </a:cxn>
            </a:cxnLst>
            <a:rect l="T12" t="T13" r="T14" b="T15"/>
            <a:pathLst>
              <a:path w="495" h="297">
                <a:moveTo>
                  <a:pt x="495" y="0"/>
                </a:moveTo>
                <a:lnTo>
                  <a:pt x="99" y="297"/>
                </a:lnTo>
                <a:lnTo>
                  <a:pt x="0" y="0"/>
                </a:lnTo>
                <a:lnTo>
                  <a:pt x="495" y="0"/>
                </a:lnTo>
                <a:close/>
              </a:path>
            </a:pathLst>
          </a:custGeom>
          <a:solidFill>
            <a:srgbClr val="00FFFF"/>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150" name="Line 72">
            <a:extLst>
              <a:ext uri="{FF2B5EF4-FFF2-40B4-BE49-F238E27FC236}">
                <a16:creationId xmlns:a16="http://schemas.microsoft.com/office/drawing/2014/main" id="{7FC19C3B-2775-2444-97B6-2B77EE0CDAB8}"/>
              </a:ext>
            </a:extLst>
          </p:cNvPr>
          <p:cNvSpPr>
            <a:spLocks noChangeShapeType="1"/>
          </p:cNvSpPr>
          <p:nvPr/>
        </p:nvSpPr>
        <p:spPr bwMode="auto">
          <a:xfrm flipV="1">
            <a:off x="3400425" y="2611042"/>
            <a:ext cx="513160" cy="183356"/>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1" name="Line 74">
            <a:extLst>
              <a:ext uri="{FF2B5EF4-FFF2-40B4-BE49-F238E27FC236}">
                <a16:creationId xmlns:a16="http://schemas.microsoft.com/office/drawing/2014/main" id="{B88D34DF-4FC2-F64F-A2D0-4FA2DB18A248}"/>
              </a:ext>
            </a:extLst>
          </p:cNvPr>
          <p:cNvSpPr>
            <a:spLocks noChangeShapeType="1"/>
          </p:cNvSpPr>
          <p:nvPr/>
        </p:nvSpPr>
        <p:spPr bwMode="auto">
          <a:xfrm flipH="1" flipV="1">
            <a:off x="4223147" y="2655094"/>
            <a:ext cx="227409" cy="22741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2" name="Line 76">
            <a:extLst>
              <a:ext uri="{FF2B5EF4-FFF2-40B4-BE49-F238E27FC236}">
                <a16:creationId xmlns:a16="http://schemas.microsoft.com/office/drawing/2014/main" id="{71099B08-634F-C742-8B5F-F415E23CA412}"/>
              </a:ext>
            </a:extLst>
          </p:cNvPr>
          <p:cNvSpPr>
            <a:spLocks noChangeShapeType="1"/>
          </p:cNvSpPr>
          <p:nvPr/>
        </p:nvSpPr>
        <p:spPr bwMode="auto">
          <a:xfrm flipH="1" flipV="1">
            <a:off x="2897981" y="2422922"/>
            <a:ext cx="414338" cy="37147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3" name="Line 78">
            <a:extLst>
              <a:ext uri="{FF2B5EF4-FFF2-40B4-BE49-F238E27FC236}">
                <a16:creationId xmlns:a16="http://schemas.microsoft.com/office/drawing/2014/main" id="{9BFDE009-5524-734B-864B-0461233E59E4}"/>
              </a:ext>
            </a:extLst>
          </p:cNvPr>
          <p:cNvSpPr>
            <a:spLocks noChangeShapeType="1"/>
          </p:cNvSpPr>
          <p:nvPr/>
        </p:nvSpPr>
        <p:spPr bwMode="auto">
          <a:xfrm flipV="1">
            <a:off x="2349104" y="2480072"/>
            <a:ext cx="315515" cy="314325"/>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4" name="Line 80">
            <a:extLst>
              <a:ext uri="{FF2B5EF4-FFF2-40B4-BE49-F238E27FC236}">
                <a16:creationId xmlns:a16="http://schemas.microsoft.com/office/drawing/2014/main" id="{95CF0450-F500-A347-B90C-8499C2A1582C}"/>
              </a:ext>
            </a:extLst>
          </p:cNvPr>
          <p:cNvSpPr>
            <a:spLocks noChangeShapeType="1"/>
          </p:cNvSpPr>
          <p:nvPr/>
        </p:nvSpPr>
        <p:spPr bwMode="auto">
          <a:xfrm flipH="1" flipV="1">
            <a:off x="3750469" y="2047875"/>
            <a:ext cx="263129" cy="39647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5" name="Line 82">
            <a:extLst>
              <a:ext uri="{FF2B5EF4-FFF2-40B4-BE49-F238E27FC236}">
                <a16:creationId xmlns:a16="http://schemas.microsoft.com/office/drawing/2014/main" id="{51D50DD3-81A8-814F-BBAB-3CABD6C4052D}"/>
              </a:ext>
            </a:extLst>
          </p:cNvPr>
          <p:cNvSpPr>
            <a:spLocks noChangeShapeType="1"/>
          </p:cNvSpPr>
          <p:nvPr/>
        </p:nvSpPr>
        <p:spPr bwMode="auto">
          <a:xfrm flipV="1">
            <a:off x="2874169" y="2026444"/>
            <a:ext cx="567929" cy="2428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6" name="Line 84">
            <a:extLst>
              <a:ext uri="{FF2B5EF4-FFF2-40B4-BE49-F238E27FC236}">
                <a16:creationId xmlns:a16="http://schemas.microsoft.com/office/drawing/2014/main" id="{C8C9BF58-71B6-1F47-B9EB-AE9C4DD4BCA1}"/>
              </a:ext>
            </a:extLst>
          </p:cNvPr>
          <p:cNvSpPr>
            <a:spLocks noChangeShapeType="1"/>
          </p:cNvSpPr>
          <p:nvPr/>
        </p:nvSpPr>
        <p:spPr bwMode="auto">
          <a:xfrm flipH="1">
            <a:off x="2486025" y="2882504"/>
            <a:ext cx="739379"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7" name="Line 86">
            <a:extLst>
              <a:ext uri="{FF2B5EF4-FFF2-40B4-BE49-F238E27FC236}">
                <a16:creationId xmlns:a16="http://schemas.microsoft.com/office/drawing/2014/main" id="{69589211-BE5D-364A-AEFE-707851C9581F}"/>
              </a:ext>
            </a:extLst>
          </p:cNvPr>
          <p:cNvSpPr>
            <a:spLocks noChangeShapeType="1"/>
          </p:cNvSpPr>
          <p:nvPr/>
        </p:nvSpPr>
        <p:spPr bwMode="auto">
          <a:xfrm>
            <a:off x="2288382" y="4108848"/>
            <a:ext cx="564356"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8" name="Line 88">
            <a:extLst>
              <a:ext uri="{FF2B5EF4-FFF2-40B4-BE49-F238E27FC236}">
                <a16:creationId xmlns:a16="http://schemas.microsoft.com/office/drawing/2014/main" id="{99008343-5953-134E-AC8E-825A876BA3E8}"/>
              </a:ext>
            </a:extLst>
          </p:cNvPr>
          <p:cNvSpPr>
            <a:spLocks noChangeShapeType="1"/>
          </p:cNvSpPr>
          <p:nvPr/>
        </p:nvSpPr>
        <p:spPr bwMode="auto">
          <a:xfrm flipV="1">
            <a:off x="2509838" y="4214813"/>
            <a:ext cx="1531144" cy="594122"/>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9" name="Line 90">
            <a:extLst>
              <a:ext uri="{FF2B5EF4-FFF2-40B4-BE49-F238E27FC236}">
                <a16:creationId xmlns:a16="http://schemas.microsoft.com/office/drawing/2014/main" id="{4D9225E2-D89E-B54A-B29F-63A6891D6DAC}"/>
              </a:ext>
            </a:extLst>
          </p:cNvPr>
          <p:cNvSpPr>
            <a:spLocks noChangeShapeType="1"/>
          </p:cNvSpPr>
          <p:nvPr/>
        </p:nvSpPr>
        <p:spPr bwMode="auto">
          <a:xfrm flipH="1">
            <a:off x="3901679" y="3611167"/>
            <a:ext cx="475059" cy="119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60" name="Line 92">
            <a:extLst>
              <a:ext uri="{FF2B5EF4-FFF2-40B4-BE49-F238E27FC236}">
                <a16:creationId xmlns:a16="http://schemas.microsoft.com/office/drawing/2014/main" id="{06444214-FC6D-4A46-A389-AD652BE94825}"/>
              </a:ext>
            </a:extLst>
          </p:cNvPr>
          <p:cNvSpPr>
            <a:spLocks noChangeShapeType="1"/>
          </p:cNvSpPr>
          <p:nvPr/>
        </p:nvSpPr>
        <p:spPr bwMode="auto">
          <a:xfrm flipH="1" flipV="1">
            <a:off x="3531394" y="2994423"/>
            <a:ext cx="919163" cy="501253"/>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61" name="Line 94">
            <a:extLst>
              <a:ext uri="{FF2B5EF4-FFF2-40B4-BE49-F238E27FC236}">
                <a16:creationId xmlns:a16="http://schemas.microsoft.com/office/drawing/2014/main" id="{A1D94311-D6DC-FC40-97AA-C2A4E9FFC716}"/>
              </a:ext>
            </a:extLst>
          </p:cNvPr>
          <p:cNvSpPr>
            <a:spLocks noChangeShapeType="1"/>
          </p:cNvSpPr>
          <p:nvPr/>
        </p:nvSpPr>
        <p:spPr bwMode="auto">
          <a:xfrm flipH="1" flipV="1">
            <a:off x="2922985" y="2364581"/>
            <a:ext cx="1002506" cy="167879"/>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62" name="Line 96">
            <a:extLst>
              <a:ext uri="{FF2B5EF4-FFF2-40B4-BE49-F238E27FC236}">
                <a16:creationId xmlns:a16="http://schemas.microsoft.com/office/drawing/2014/main" id="{14DFF9B1-B422-9343-913B-3C71F4559C7A}"/>
              </a:ext>
            </a:extLst>
          </p:cNvPr>
          <p:cNvSpPr>
            <a:spLocks noChangeShapeType="1"/>
          </p:cNvSpPr>
          <p:nvPr/>
        </p:nvSpPr>
        <p:spPr bwMode="auto">
          <a:xfrm flipH="1" flipV="1">
            <a:off x="2809876" y="2507456"/>
            <a:ext cx="165497" cy="914400"/>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63" name="Line 98">
            <a:extLst>
              <a:ext uri="{FF2B5EF4-FFF2-40B4-BE49-F238E27FC236}">
                <a16:creationId xmlns:a16="http://schemas.microsoft.com/office/drawing/2014/main" id="{A1A227B5-3641-C04C-9097-2AD0EA9F9A26}"/>
              </a:ext>
            </a:extLst>
          </p:cNvPr>
          <p:cNvSpPr>
            <a:spLocks noChangeShapeType="1"/>
          </p:cNvSpPr>
          <p:nvPr/>
        </p:nvSpPr>
        <p:spPr bwMode="auto">
          <a:xfrm flipV="1">
            <a:off x="2437210" y="2559844"/>
            <a:ext cx="1439465" cy="280988"/>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64" name="Line 100">
            <a:extLst>
              <a:ext uri="{FF2B5EF4-FFF2-40B4-BE49-F238E27FC236}">
                <a16:creationId xmlns:a16="http://schemas.microsoft.com/office/drawing/2014/main" id="{CBD47E7B-37C7-C847-A541-BEAD87A7D4BF}"/>
              </a:ext>
            </a:extLst>
          </p:cNvPr>
          <p:cNvSpPr>
            <a:spLocks noChangeShapeType="1"/>
          </p:cNvSpPr>
          <p:nvPr/>
        </p:nvSpPr>
        <p:spPr bwMode="auto">
          <a:xfrm flipH="1">
            <a:off x="3211116" y="3670698"/>
            <a:ext cx="1179909" cy="421481"/>
          </a:xfrm>
          <a:prstGeom prst="line">
            <a:avLst/>
          </a:prstGeom>
          <a:noFill/>
          <a:ln w="28575">
            <a:solidFill>
              <a:srgbClr val="CC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350"/>
          </a:p>
        </p:txBody>
      </p:sp>
    </p:spTree>
    <p:extLst>
      <p:ext uri="{BB962C8B-B14F-4D97-AF65-F5344CB8AC3E}">
        <p14:creationId xmlns:p14="http://schemas.microsoft.com/office/powerpoint/2010/main" val="219624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xEl>
                                              <p:pRg st="1" end="1"/>
                                            </p:txEl>
                                          </p:spTgt>
                                        </p:tgtEl>
                                        <p:attrNameLst>
                                          <p:attrName>style.visibility</p:attrName>
                                        </p:attrNameLst>
                                      </p:cBhvr>
                                      <p:to>
                                        <p:strVal val="visible"/>
                                      </p:to>
                                    </p:set>
                                    <p:animEffect transition="in" filter="blinds(horizontal)">
                                      <p:cBhvr>
                                        <p:cTn id="7" dur="500"/>
                                        <p:tgtEl>
                                          <p:spTgt spid="10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
                                            <p:txEl>
                                              <p:pRg st="2" end="2"/>
                                            </p:txEl>
                                          </p:spTgt>
                                        </p:tgtEl>
                                        <p:attrNameLst>
                                          <p:attrName>style.visibility</p:attrName>
                                        </p:attrNameLst>
                                      </p:cBhvr>
                                      <p:to>
                                        <p:strVal val="visible"/>
                                      </p:to>
                                    </p:set>
                                    <p:animEffect transition="in" filter="blinds(horizontal)">
                                      <p:cBhvr>
                                        <p:cTn id="12" dur="500"/>
                                        <p:tgtEl>
                                          <p:spTgt spid="10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0">
                                            <p:txEl>
                                              <p:pRg st="3" end="3"/>
                                            </p:txEl>
                                          </p:spTgt>
                                        </p:tgtEl>
                                        <p:attrNameLst>
                                          <p:attrName>style.visibility</p:attrName>
                                        </p:attrNameLst>
                                      </p:cBhvr>
                                      <p:to>
                                        <p:strVal val="visible"/>
                                      </p:to>
                                    </p:set>
                                    <p:animEffect transition="in" filter="box(in)">
                                      <p:cBhvr>
                                        <p:cTn id="17" dur="500"/>
                                        <p:tgtEl>
                                          <p:spTgt spid="10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0">
                                            <p:txEl>
                                              <p:pRg st="4" end="4"/>
                                            </p:txEl>
                                          </p:spTgt>
                                        </p:tgtEl>
                                        <p:attrNameLst>
                                          <p:attrName>style.visibility</p:attrName>
                                        </p:attrNameLst>
                                      </p:cBhvr>
                                      <p:to>
                                        <p:strVal val="visible"/>
                                      </p:to>
                                    </p:set>
                                    <p:animEffect transition="in" filter="box(in)">
                                      <p:cBhvr>
                                        <p:cTn id="22" dur="500"/>
                                        <p:tgtEl>
                                          <p:spTgt spid="100">
                                            <p:txEl>
                                              <p:pRg st="4" end="4"/>
                                            </p:txEl>
                                          </p:spTgt>
                                        </p:tgtEl>
                                      </p:cBhvr>
                                    </p:animEffect>
                                  </p:childTnLst>
                                </p:cTn>
                              </p:par>
                              <p:par>
                                <p:cTn id="23" presetID="1" presetClass="emph" presetSubtype="2" fill="hold" nodeType="withEffect">
                                  <p:stCondLst>
                                    <p:cond delay="0"/>
                                  </p:stCondLst>
                                  <p:childTnLst>
                                    <p:animClr clrSpc="rgb" dir="cw">
                                      <p:cBhvr>
                                        <p:cTn id="24" dur="500" fill="hold"/>
                                        <p:tgtEl>
                                          <p:spTgt spid="101"/>
                                        </p:tgtEl>
                                        <p:attrNameLst>
                                          <p:attrName>fillcolor</p:attrName>
                                        </p:attrNameLst>
                                      </p:cBhvr>
                                      <p:to>
                                        <a:srgbClr val="00FF00"/>
                                      </p:to>
                                    </p:animClr>
                                    <p:set>
                                      <p:cBhvr>
                                        <p:cTn id="25" dur="500" fill="hold"/>
                                        <p:tgtEl>
                                          <p:spTgt spid="101"/>
                                        </p:tgtEl>
                                        <p:attrNameLst>
                                          <p:attrName>fill.type</p:attrName>
                                        </p:attrNameLst>
                                      </p:cBhvr>
                                      <p:to>
                                        <p:strVal val="solid"/>
                                      </p:to>
                                    </p:set>
                                    <p:set>
                                      <p:cBhvr>
                                        <p:cTn id="26" dur="500" fill="hold"/>
                                        <p:tgtEl>
                                          <p:spTgt spid="101"/>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103"/>
                                        </p:tgtEl>
                                        <p:attrNameLst>
                                          <p:attrName>fillcolor</p:attrName>
                                        </p:attrNameLst>
                                      </p:cBhvr>
                                      <p:to>
                                        <a:srgbClr val="00FF00"/>
                                      </p:to>
                                    </p:animClr>
                                    <p:set>
                                      <p:cBhvr>
                                        <p:cTn id="29" dur="500" fill="hold"/>
                                        <p:tgtEl>
                                          <p:spTgt spid="103"/>
                                        </p:tgtEl>
                                        <p:attrNameLst>
                                          <p:attrName>fill.type</p:attrName>
                                        </p:attrNameLst>
                                      </p:cBhvr>
                                      <p:to>
                                        <p:strVal val="solid"/>
                                      </p:to>
                                    </p:set>
                                    <p:set>
                                      <p:cBhvr>
                                        <p:cTn id="30" dur="500" fill="hold"/>
                                        <p:tgtEl>
                                          <p:spTgt spid="103"/>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500" fill="hold"/>
                                        <p:tgtEl>
                                          <p:spTgt spid="111"/>
                                        </p:tgtEl>
                                        <p:attrNameLst>
                                          <p:attrName>fillcolor</p:attrName>
                                        </p:attrNameLst>
                                      </p:cBhvr>
                                      <p:to>
                                        <a:srgbClr val="00FF00"/>
                                      </p:to>
                                    </p:animClr>
                                    <p:set>
                                      <p:cBhvr>
                                        <p:cTn id="33" dur="500" fill="hold"/>
                                        <p:tgtEl>
                                          <p:spTgt spid="111"/>
                                        </p:tgtEl>
                                        <p:attrNameLst>
                                          <p:attrName>fill.type</p:attrName>
                                        </p:attrNameLst>
                                      </p:cBhvr>
                                      <p:to>
                                        <p:strVal val="solid"/>
                                      </p:to>
                                    </p:set>
                                    <p:set>
                                      <p:cBhvr>
                                        <p:cTn id="34" dur="500" fill="hold"/>
                                        <p:tgtEl>
                                          <p:spTgt spid="111"/>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112"/>
                                        </p:tgtEl>
                                        <p:attrNameLst>
                                          <p:attrName>fillcolor</p:attrName>
                                        </p:attrNameLst>
                                      </p:cBhvr>
                                      <p:to>
                                        <a:srgbClr val="00FF00"/>
                                      </p:to>
                                    </p:animClr>
                                    <p:set>
                                      <p:cBhvr>
                                        <p:cTn id="37" dur="500" fill="hold"/>
                                        <p:tgtEl>
                                          <p:spTgt spid="112"/>
                                        </p:tgtEl>
                                        <p:attrNameLst>
                                          <p:attrName>fill.type</p:attrName>
                                        </p:attrNameLst>
                                      </p:cBhvr>
                                      <p:to>
                                        <p:strVal val="solid"/>
                                      </p:to>
                                    </p:set>
                                    <p:set>
                                      <p:cBhvr>
                                        <p:cTn id="38" dur="500" fill="hold"/>
                                        <p:tgtEl>
                                          <p:spTgt spid="112"/>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500" fill="hold"/>
                                        <p:tgtEl>
                                          <p:spTgt spid="121"/>
                                        </p:tgtEl>
                                        <p:attrNameLst>
                                          <p:attrName>fillcolor</p:attrName>
                                        </p:attrNameLst>
                                      </p:cBhvr>
                                      <p:to>
                                        <a:srgbClr val="00FF00"/>
                                      </p:to>
                                    </p:animClr>
                                    <p:set>
                                      <p:cBhvr>
                                        <p:cTn id="41" dur="500" fill="hold"/>
                                        <p:tgtEl>
                                          <p:spTgt spid="121"/>
                                        </p:tgtEl>
                                        <p:attrNameLst>
                                          <p:attrName>fill.type</p:attrName>
                                        </p:attrNameLst>
                                      </p:cBhvr>
                                      <p:to>
                                        <p:strVal val="solid"/>
                                      </p:to>
                                    </p:set>
                                    <p:set>
                                      <p:cBhvr>
                                        <p:cTn id="42" dur="500" fill="hold"/>
                                        <p:tgtEl>
                                          <p:spTgt spid="121"/>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122"/>
                                        </p:tgtEl>
                                        <p:attrNameLst>
                                          <p:attrName>fillcolor</p:attrName>
                                        </p:attrNameLst>
                                      </p:cBhvr>
                                      <p:to>
                                        <a:srgbClr val="00FF00"/>
                                      </p:to>
                                    </p:animClr>
                                    <p:set>
                                      <p:cBhvr>
                                        <p:cTn id="45" dur="500" fill="hold"/>
                                        <p:tgtEl>
                                          <p:spTgt spid="122"/>
                                        </p:tgtEl>
                                        <p:attrNameLst>
                                          <p:attrName>fill.type</p:attrName>
                                        </p:attrNameLst>
                                      </p:cBhvr>
                                      <p:to>
                                        <p:strVal val="solid"/>
                                      </p:to>
                                    </p:set>
                                    <p:set>
                                      <p:cBhvr>
                                        <p:cTn id="46" dur="500" fill="hold"/>
                                        <p:tgtEl>
                                          <p:spTgt spid="122"/>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123"/>
                                        </p:tgtEl>
                                        <p:attrNameLst>
                                          <p:attrName>fillcolor</p:attrName>
                                        </p:attrNameLst>
                                      </p:cBhvr>
                                      <p:to>
                                        <a:srgbClr val="00FF00"/>
                                      </p:to>
                                    </p:animClr>
                                    <p:set>
                                      <p:cBhvr>
                                        <p:cTn id="49" dur="500" fill="hold"/>
                                        <p:tgtEl>
                                          <p:spTgt spid="123"/>
                                        </p:tgtEl>
                                        <p:attrNameLst>
                                          <p:attrName>fill.type</p:attrName>
                                        </p:attrNameLst>
                                      </p:cBhvr>
                                      <p:to>
                                        <p:strVal val="solid"/>
                                      </p:to>
                                    </p:set>
                                    <p:set>
                                      <p:cBhvr>
                                        <p:cTn id="50" dur="500" fill="hold"/>
                                        <p:tgtEl>
                                          <p:spTgt spid="123"/>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124"/>
                                        </p:tgtEl>
                                        <p:attrNameLst>
                                          <p:attrName>fillcolor</p:attrName>
                                        </p:attrNameLst>
                                      </p:cBhvr>
                                      <p:to>
                                        <a:srgbClr val="00FF00"/>
                                      </p:to>
                                    </p:animClr>
                                    <p:set>
                                      <p:cBhvr>
                                        <p:cTn id="53" dur="500" fill="hold"/>
                                        <p:tgtEl>
                                          <p:spTgt spid="124"/>
                                        </p:tgtEl>
                                        <p:attrNameLst>
                                          <p:attrName>fill.type</p:attrName>
                                        </p:attrNameLst>
                                      </p:cBhvr>
                                      <p:to>
                                        <p:strVal val="solid"/>
                                      </p:to>
                                    </p:set>
                                    <p:set>
                                      <p:cBhvr>
                                        <p:cTn id="54" dur="500" fill="hold"/>
                                        <p:tgtEl>
                                          <p:spTgt spid="12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149"/>
                                        </p:tgtEl>
                                        <p:attrNameLst>
                                          <p:attrName>fillcolor</p:attrName>
                                        </p:attrNameLst>
                                      </p:cBhvr>
                                      <p:to>
                                        <a:srgbClr val="00FF00"/>
                                      </p:to>
                                    </p:animClr>
                                    <p:set>
                                      <p:cBhvr>
                                        <p:cTn id="57" dur="500" fill="hold"/>
                                        <p:tgtEl>
                                          <p:spTgt spid="149"/>
                                        </p:tgtEl>
                                        <p:attrNameLst>
                                          <p:attrName>fill.type</p:attrName>
                                        </p:attrNameLst>
                                      </p:cBhvr>
                                      <p:to>
                                        <p:strVal val="solid"/>
                                      </p:to>
                                    </p:set>
                                    <p:set>
                                      <p:cBhvr>
                                        <p:cTn id="58" dur="500" fill="hold"/>
                                        <p:tgtEl>
                                          <p:spTgt spid="149"/>
                                        </p:tgtEl>
                                        <p:attrNameLst>
                                          <p:attrName>fill.on</p:attrName>
                                        </p:attrNameLst>
                                      </p:cBhvr>
                                      <p:to>
                                        <p:strVal val="true"/>
                                      </p:to>
                                    </p:set>
                                  </p:childTnLst>
                                </p:cTn>
                              </p:par>
                            </p:childTnLst>
                          </p:cTn>
                        </p:par>
                        <p:par>
                          <p:cTn id="59" fill="hold">
                            <p:stCondLst>
                              <p:cond delay="500"/>
                            </p:stCondLst>
                            <p:childTnLst>
                              <p:par>
                                <p:cTn id="60" presetID="1" presetClass="emph" presetSubtype="2" fill="hold" nodeType="afterEffect">
                                  <p:stCondLst>
                                    <p:cond delay="0"/>
                                  </p:stCondLst>
                                  <p:childTnLst>
                                    <p:animClr clrSpc="rgb" dir="cw">
                                      <p:cBhvr>
                                        <p:cTn id="61" dur="500" fill="hold"/>
                                        <p:tgtEl>
                                          <p:spTgt spid="105"/>
                                        </p:tgtEl>
                                        <p:attrNameLst>
                                          <p:attrName>fillcolor</p:attrName>
                                        </p:attrNameLst>
                                      </p:cBhvr>
                                      <p:to>
                                        <a:schemeClr val="accent2"/>
                                      </p:to>
                                    </p:animClr>
                                    <p:set>
                                      <p:cBhvr>
                                        <p:cTn id="62" dur="500" fill="hold"/>
                                        <p:tgtEl>
                                          <p:spTgt spid="105"/>
                                        </p:tgtEl>
                                        <p:attrNameLst>
                                          <p:attrName>fill.type</p:attrName>
                                        </p:attrNameLst>
                                      </p:cBhvr>
                                      <p:to>
                                        <p:strVal val="solid"/>
                                      </p:to>
                                    </p:set>
                                    <p:set>
                                      <p:cBhvr>
                                        <p:cTn id="63" dur="500" fill="hold"/>
                                        <p:tgtEl>
                                          <p:spTgt spid="105"/>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106"/>
                                        </p:tgtEl>
                                        <p:attrNameLst>
                                          <p:attrName>fillcolor</p:attrName>
                                        </p:attrNameLst>
                                      </p:cBhvr>
                                      <p:to>
                                        <a:schemeClr val="accent2"/>
                                      </p:to>
                                    </p:animClr>
                                    <p:set>
                                      <p:cBhvr>
                                        <p:cTn id="66" dur="500" fill="hold"/>
                                        <p:tgtEl>
                                          <p:spTgt spid="106"/>
                                        </p:tgtEl>
                                        <p:attrNameLst>
                                          <p:attrName>fill.type</p:attrName>
                                        </p:attrNameLst>
                                      </p:cBhvr>
                                      <p:to>
                                        <p:strVal val="solid"/>
                                      </p:to>
                                    </p:set>
                                    <p:set>
                                      <p:cBhvr>
                                        <p:cTn id="67" dur="500" fill="hold"/>
                                        <p:tgtEl>
                                          <p:spTgt spid="106"/>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117"/>
                                        </p:tgtEl>
                                        <p:attrNameLst>
                                          <p:attrName>fillcolor</p:attrName>
                                        </p:attrNameLst>
                                      </p:cBhvr>
                                      <p:to>
                                        <a:schemeClr val="accent2"/>
                                      </p:to>
                                    </p:animClr>
                                    <p:set>
                                      <p:cBhvr>
                                        <p:cTn id="70" dur="500" fill="hold"/>
                                        <p:tgtEl>
                                          <p:spTgt spid="117"/>
                                        </p:tgtEl>
                                        <p:attrNameLst>
                                          <p:attrName>fill.type</p:attrName>
                                        </p:attrNameLst>
                                      </p:cBhvr>
                                      <p:to>
                                        <p:strVal val="solid"/>
                                      </p:to>
                                    </p:set>
                                    <p:set>
                                      <p:cBhvr>
                                        <p:cTn id="71" dur="500" fill="hold"/>
                                        <p:tgtEl>
                                          <p:spTgt spid="117"/>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118"/>
                                        </p:tgtEl>
                                        <p:attrNameLst>
                                          <p:attrName>fillcolor</p:attrName>
                                        </p:attrNameLst>
                                      </p:cBhvr>
                                      <p:to>
                                        <a:schemeClr val="accent2"/>
                                      </p:to>
                                    </p:animClr>
                                    <p:set>
                                      <p:cBhvr>
                                        <p:cTn id="74" dur="500" fill="hold"/>
                                        <p:tgtEl>
                                          <p:spTgt spid="118"/>
                                        </p:tgtEl>
                                        <p:attrNameLst>
                                          <p:attrName>fill.type</p:attrName>
                                        </p:attrNameLst>
                                      </p:cBhvr>
                                      <p:to>
                                        <p:strVal val="solid"/>
                                      </p:to>
                                    </p:set>
                                    <p:set>
                                      <p:cBhvr>
                                        <p:cTn id="75" dur="500" fill="hold"/>
                                        <p:tgtEl>
                                          <p:spTgt spid="1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34</a:t>
            </a:fld>
            <a:endParaRPr kumimoji="1" lang="zh-CN" altLang="en-US"/>
          </a:p>
        </p:txBody>
      </p:sp>
      <p:pic>
        <p:nvPicPr>
          <p:cNvPr id="72" name="图片 71">
            <a:extLst>
              <a:ext uri="{FF2B5EF4-FFF2-40B4-BE49-F238E27FC236}">
                <a16:creationId xmlns:a16="http://schemas.microsoft.com/office/drawing/2014/main" id="{B18C7768-8A96-D34B-8777-DC8B6239F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3939" y="1320511"/>
            <a:ext cx="5600825" cy="3751685"/>
          </a:xfrm>
          <a:prstGeom prst="rect">
            <a:avLst/>
          </a:prstGeom>
        </p:spPr>
      </p:pic>
      <p:sp>
        <p:nvSpPr>
          <p:cNvPr id="73" name="内容占位符 2">
            <a:extLst>
              <a:ext uri="{FF2B5EF4-FFF2-40B4-BE49-F238E27FC236}">
                <a16:creationId xmlns:a16="http://schemas.microsoft.com/office/drawing/2014/main" id="{DF0C6B26-2195-A646-A412-723638255783}"/>
              </a:ext>
            </a:extLst>
          </p:cNvPr>
          <p:cNvSpPr txBox="1">
            <a:spLocks/>
          </p:cNvSpPr>
          <p:nvPr/>
        </p:nvSpPr>
        <p:spPr>
          <a:xfrm>
            <a:off x="386528" y="921144"/>
            <a:ext cx="2565416" cy="357803"/>
          </a:xfrm>
          <a:prstGeom prst="rect">
            <a:avLst/>
          </a:prstGeom>
        </p:spPr>
        <p:txBody>
          <a:bodyPr vert="horz" lIns="91440" tIns="45720" rIns="91440" bIns="45720" rtlCol="0">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sz="2000" b="1" dirty="0">
                <a:latin typeface="Times New Roman" panose="02020603050405020304" pitchFamily="18" charset="0"/>
                <a:cs typeface="Times New Roman" panose="02020603050405020304" pitchFamily="18" charset="0"/>
              </a:rPr>
              <a:t>Network</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Motif</a:t>
            </a:r>
            <a:r>
              <a:rPr lang="zh-CN" altLang="en-US" sz="2000" b="1" dirty="0">
                <a:latin typeface="Times New Roman" panose="02020603050405020304" pitchFamily="18" charset="0"/>
                <a:cs typeface="Times New Roman" panose="02020603050405020304" pitchFamily="18" charset="0"/>
              </a:rPr>
              <a:t> </a:t>
            </a:r>
            <a:endParaRPr lang="zh-CN" altLang="en-US" sz="2000" dirty="0"/>
          </a:p>
        </p:txBody>
      </p:sp>
    </p:spTree>
    <p:extLst>
      <p:ext uri="{BB962C8B-B14F-4D97-AF65-F5344CB8AC3E}">
        <p14:creationId xmlns:p14="http://schemas.microsoft.com/office/powerpoint/2010/main" val="16408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35</a:t>
            </a:fld>
            <a:endParaRPr kumimoji="1" lang="zh-CN" altLang="en-US"/>
          </a:p>
        </p:txBody>
      </p:sp>
      <p:pic>
        <p:nvPicPr>
          <p:cNvPr id="7" name="图片 6">
            <a:extLst>
              <a:ext uri="{FF2B5EF4-FFF2-40B4-BE49-F238E27FC236}">
                <a16:creationId xmlns:a16="http://schemas.microsoft.com/office/drawing/2014/main" id="{89BAC8D8-2F40-7E46-B86B-9B70D4F8E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293" y="1342836"/>
            <a:ext cx="5489788" cy="3619711"/>
          </a:xfrm>
          <a:prstGeom prst="rect">
            <a:avLst/>
          </a:prstGeom>
        </p:spPr>
      </p:pic>
      <p:sp>
        <p:nvSpPr>
          <p:cNvPr id="9" name="内容占位符 2">
            <a:extLst>
              <a:ext uri="{FF2B5EF4-FFF2-40B4-BE49-F238E27FC236}">
                <a16:creationId xmlns:a16="http://schemas.microsoft.com/office/drawing/2014/main" id="{C935B0E4-6D2C-C742-A4DA-CC431F6DA820}"/>
              </a:ext>
            </a:extLst>
          </p:cNvPr>
          <p:cNvSpPr txBox="1">
            <a:spLocks/>
          </p:cNvSpPr>
          <p:nvPr/>
        </p:nvSpPr>
        <p:spPr>
          <a:xfrm>
            <a:off x="386528" y="921144"/>
            <a:ext cx="2565416" cy="357803"/>
          </a:xfrm>
          <a:prstGeom prst="rect">
            <a:avLst/>
          </a:prstGeom>
        </p:spPr>
        <p:txBody>
          <a:bodyPr vert="horz" lIns="91440" tIns="45720" rIns="91440" bIns="45720" rtlCol="0">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sz="2000" b="1" dirty="0">
                <a:latin typeface="Times New Roman" panose="02020603050405020304" pitchFamily="18" charset="0"/>
                <a:cs typeface="Times New Roman" panose="02020603050405020304" pitchFamily="18" charset="0"/>
              </a:rPr>
              <a:t>Network</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Motif</a:t>
            </a:r>
            <a:r>
              <a:rPr lang="zh-CN" altLang="en-US" sz="2000" b="1" dirty="0">
                <a:latin typeface="Times New Roman" panose="02020603050405020304" pitchFamily="18" charset="0"/>
                <a:cs typeface="Times New Roman" panose="02020603050405020304" pitchFamily="18" charset="0"/>
              </a:rPr>
              <a:t> </a:t>
            </a:r>
            <a:endParaRPr lang="zh-CN" altLang="en-US" sz="2000" dirty="0"/>
          </a:p>
        </p:txBody>
      </p:sp>
    </p:spTree>
    <p:extLst>
      <p:ext uri="{BB962C8B-B14F-4D97-AF65-F5344CB8AC3E}">
        <p14:creationId xmlns:p14="http://schemas.microsoft.com/office/powerpoint/2010/main" val="2458399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36</a:t>
            </a:fld>
            <a:endParaRPr kumimoji="1" lang="zh-CN" altLang="en-US"/>
          </a:p>
        </p:txBody>
      </p:sp>
      <p:pic>
        <p:nvPicPr>
          <p:cNvPr id="7" name="图片 6">
            <a:extLst>
              <a:ext uri="{FF2B5EF4-FFF2-40B4-BE49-F238E27FC236}">
                <a16:creationId xmlns:a16="http://schemas.microsoft.com/office/drawing/2014/main" id="{89BAC8D8-2F40-7E46-B86B-9B70D4F8E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293" y="1342836"/>
            <a:ext cx="5489788" cy="3619711"/>
          </a:xfrm>
          <a:prstGeom prst="rect">
            <a:avLst/>
          </a:prstGeom>
        </p:spPr>
      </p:pic>
      <p:sp>
        <p:nvSpPr>
          <p:cNvPr id="9" name="内容占位符 2">
            <a:extLst>
              <a:ext uri="{FF2B5EF4-FFF2-40B4-BE49-F238E27FC236}">
                <a16:creationId xmlns:a16="http://schemas.microsoft.com/office/drawing/2014/main" id="{C935B0E4-6D2C-C742-A4DA-CC431F6DA820}"/>
              </a:ext>
            </a:extLst>
          </p:cNvPr>
          <p:cNvSpPr txBox="1">
            <a:spLocks/>
          </p:cNvSpPr>
          <p:nvPr/>
        </p:nvSpPr>
        <p:spPr>
          <a:xfrm>
            <a:off x="386528" y="921144"/>
            <a:ext cx="2565416" cy="357803"/>
          </a:xfrm>
          <a:prstGeom prst="rect">
            <a:avLst/>
          </a:prstGeom>
        </p:spPr>
        <p:txBody>
          <a:bodyPr vert="horz" lIns="91440" tIns="45720" rIns="91440" bIns="45720" rtlCol="0">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sz="2000" b="1" dirty="0">
                <a:latin typeface="Times New Roman" panose="02020603050405020304" pitchFamily="18" charset="0"/>
                <a:cs typeface="Times New Roman" panose="02020603050405020304" pitchFamily="18" charset="0"/>
              </a:rPr>
              <a:t>Network</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Motif</a:t>
            </a:r>
            <a:r>
              <a:rPr lang="zh-CN" altLang="en-US" sz="2000" b="1" dirty="0">
                <a:latin typeface="Times New Roman" panose="02020603050405020304" pitchFamily="18" charset="0"/>
                <a:cs typeface="Times New Roman" panose="02020603050405020304" pitchFamily="18" charset="0"/>
              </a:rPr>
              <a:t> </a:t>
            </a:r>
            <a:endParaRPr lang="zh-CN" altLang="en-US" sz="2000" dirty="0"/>
          </a:p>
        </p:txBody>
      </p:sp>
    </p:spTree>
    <p:extLst>
      <p:ext uri="{BB962C8B-B14F-4D97-AF65-F5344CB8AC3E}">
        <p14:creationId xmlns:p14="http://schemas.microsoft.com/office/powerpoint/2010/main" val="283173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37</a:t>
            </a:fld>
            <a:endParaRPr kumimoji="1" lang="zh-CN" altLang="en-US"/>
          </a:p>
        </p:txBody>
      </p:sp>
      <p:sp>
        <p:nvSpPr>
          <p:cNvPr id="10" name="Rectangle 2">
            <a:extLst>
              <a:ext uri="{FF2B5EF4-FFF2-40B4-BE49-F238E27FC236}">
                <a16:creationId xmlns:a16="http://schemas.microsoft.com/office/drawing/2014/main" id="{6427ABC2-73CB-DE42-A443-E45839BE4AF1}"/>
              </a:ext>
            </a:extLst>
          </p:cNvPr>
          <p:cNvSpPr txBox="1">
            <a:spLocks noChangeArrowheads="1"/>
          </p:cNvSpPr>
          <p:nvPr/>
        </p:nvSpPr>
        <p:spPr>
          <a:xfrm>
            <a:off x="419695" y="703100"/>
            <a:ext cx="6229350" cy="594357"/>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just">
              <a:spcBef>
                <a:spcPts val="750"/>
              </a:spcBef>
              <a:defRPr/>
            </a:pPr>
            <a:r>
              <a:rPr lang="en-US" altLang="zh-CN" sz="2000" b="1" dirty="0">
                <a:latin typeface="Times New Roman" panose="02020603050405020304" pitchFamily="18" charset="0"/>
                <a:ea typeface="+mn-ea"/>
                <a:cs typeface="Times New Roman" panose="02020603050405020304" pitchFamily="18" charset="0"/>
              </a:rPr>
              <a:t>Social Network and  Spread of Influence</a:t>
            </a:r>
          </a:p>
        </p:txBody>
      </p:sp>
      <p:sp>
        <p:nvSpPr>
          <p:cNvPr id="11" name="Rectangle 3">
            <a:extLst>
              <a:ext uri="{FF2B5EF4-FFF2-40B4-BE49-F238E27FC236}">
                <a16:creationId xmlns:a16="http://schemas.microsoft.com/office/drawing/2014/main" id="{DC7A6602-EC65-184B-9954-7AF210791F9A}"/>
              </a:ext>
            </a:extLst>
          </p:cNvPr>
          <p:cNvSpPr txBox="1">
            <a:spLocks noChangeArrowheads="1"/>
          </p:cNvSpPr>
          <p:nvPr/>
        </p:nvSpPr>
        <p:spPr>
          <a:xfrm>
            <a:off x="371529" y="1558272"/>
            <a:ext cx="4651069" cy="212883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171450" indent="-171450" algn="l">
              <a:buFont typeface="Arial" panose="020B0604020202020204" pitchFamily="34" charset="0"/>
              <a:buChar char="•"/>
            </a:pPr>
            <a:r>
              <a:rPr lang="en-US" altLang="zh-CN" sz="1950" dirty="0"/>
              <a:t>Social network plays a fundamental role as a medium for the spread of INFLUENCE among its members </a:t>
            </a:r>
          </a:p>
          <a:p>
            <a:pPr lvl="1" algn="just"/>
            <a:r>
              <a:rPr lang="en-US" altLang="zh-CN" sz="1650" dirty="0"/>
              <a:t>Opinions, ideas, information, innovation… </a:t>
            </a:r>
          </a:p>
        </p:txBody>
      </p:sp>
      <p:sp>
        <p:nvSpPr>
          <p:cNvPr id="12" name="Rectangle 7">
            <a:extLst>
              <a:ext uri="{FF2B5EF4-FFF2-40B4-BE49-F238E27FC236}">
                <a16:creationId xmlns:a16="http://schemas.microsoft.com/office/drawing/2014/main" id="{EAB0E732-07B0-D14C-9000-3EA6A32CDF72}"/>
              </a:ext>
            </a:extLst>
          </p:cNvPr>
          <p:cNvSpPr txBox="1">
            <a:spLocks noChangeArrowheads="1"/>
          </p:cNvSpPr>
          <p:nvPr/>
        </p:nvSpPr>
        <p:spPr>
          <a:xfrm>
            <a:off x="419695" y="3118085"/>
            <a:ext cx="4800600" cy="14287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1950" dirty="0"/>
              <a:t>It</a:t>
            </a:r>
            <a:r>
              <a:rPr lang="zh-CN" altLang="en-US" sz="1950" dirty="0"/>
              <a:t> </a:t>
            </a:r>
            <a:r>
              <a:rPr lang="en-US" altLang="zh-CN" sz="1950" dirty="0"/>
              <a:t>is</a:t>
            </a:r>
            <a:r>
              <a:rPr lang="zh-CN" altLang="en-US" sz="1950" dirty="0"/>
              <a:t> </a:t>
            </a:r>
            <a:r>
              <a:rPr lang="en-US" altLang="zh-CN" sz="1950" dirty="0"/>
              <a:t>important</a:t>
            </a:r>
            <a:r>
              <a:rPr lang="zh-CN" altLang="en-US" sz="1950" dirty="0"/>
              <a:t> </a:t>
            </a:r>
            <a:r>
              <a:rPr lang="en-US" altLang="zh-CN" sz="1950" dirty="0"/>
              <a:t>to</a:t>
            </a:r>
            <a:r>
              <a:rPr lang="zh-CN" altLang="en-US" sz="1950" dirty="0"/>
              <a:t> </a:t>
            </a:r>
            <a:r>
              <a:rPr lang="en-US" altLang="zh-CN" sz="1950" dirty="0"/>
              <a:t>understand</a:t>
            </a:r>
            <a:r>
              <a:rPr lang="zh-CN" altLang="en-US" sz="1950" dirty="0"/>
              <a:t> </a:t>
            </a:r>
            <a:r>
              <a:rPr lang="en-US" altLang="zh-CN" sz="1950" dirty="0"/>
              <a:t>how</a:t>
            </a:r>
            <a:r>
              <a:rPr lang="zh-CN" altLang="en-US" sz="1950" dirty="0"/>
              <a:t> </a:t>
            </a:r>
            <a:r>
              <a:rPr lang="en-US" altLang="zh-CN" sz="1950" dirty="0"/>
              <a:t>the</a:t>
            </a:r>
            <a:r>
              <a:rPr lang="zh-CN" altLang="zh-CN" sz="1950" dirty="0"/>
              <a:t> </a:t>
            </a:r>
            <a:r>
              <a:rPr lang="en-US" altLang="zh-CN" sz="1950" dirty="0"/>
              <a:t>dynamics</a:t>
            </a:r>
            <a:r>
              <a:rPr lang="zh-CN" altLang="en-US" sz="1950" dirty="0"/>
              <a:t> </a:t>
            </a:r>
            <a:r>
              <a:rPr lang="en-US" altLang="zh-CN" sz="1950" dirty="0"/>
              <a:t>of</a:t>
            </a:r>
            <a:r>
              <a:rPr lang="zh-CN" altLang="en-US" sz="1950" dirty="0"/>
              <a:t> </a:t>
            </a:r>
            <a:r>
              <a:rPr lang="en-US" altLang="zh-CN" sz="1950" dirty="0"/>
              <a:t>adoption</a:t>
            </a:r>
            <a:r>
              <a:rPr lang="zh-CN" altLang="en-US" sz="1950" dirty="0"/>
              <a:t> </a:t>
            </a:r>
            <a:r>
              <a:rPr lang="en-US" altLang="zh-CN" sz="1950" dirty="0"/>
              <a:t>are</a:t>
            </a:r>
            <a:r>
              <a:rPr lang="zh-CN" altLang="en-US" sz="1950" dirty="0"/>
              <a:t> </a:t>
            </a:r>
            <a:r>
              <a:rPr lang="en-US" altLang="zh-CN" sz="1950" dirty="0"/>
              <a:t>likely</a:t>
            </a:r>
            <a:r>
              <a:rPr lang="zh-CN" altLang="en-US" sz="1950" dirty="0"/>
              <a:t> </a:t>
            </a:r>
            <a:r>
              <a:rPr lang="en-US" altLang="zh-CN" sz="1950" dirty="0"/>
              <a:t>to</a:t>
            </a:r>
            <a:r>
              <a:rPr lang="zh-CN" altLang="en-US" sz="1950" dirty="0"/>
              <a:t> </a:t>
            </a:r>
            <a:r>
              <a:rPr lang="en-US" altLang="zh-CN" sz="1950" dirty="0"/>
              <a:t>unfold</a:t>
            </a:r>
            <a:r>
              <a:rPr lang="zh-CN" altLang="en-US" sz="1950" dirty="0"/>
              <a:t> </a:t>
            </a:r>
            <a:r>
              <a:rPr lang="en-US" altLang="zh-CN" sz="1950" dirty="0"/>
              <a:t>within</a:t>
            </a:r>
            <a:r>
              <a:rPr lang="zh-CN" altLang="en-US" sz="1950" dirty="0"/>
              <a:t> </a:t>
            </a:r>
            <a:r>
              <a:rPr lang="en-US" altLang="zh-CN" sz="1950" dirty="0"/>
              <a:t>the</a:t>
            </a:r>
            <a:r>
              <a:rPr lang="zh-CN" altLang="en-US" sz="1950" dirty="0"/>
              <a:t> </a:t>
            </a:r>
            <a:r>
              <a:rPr lang="en-US" altLang="zh-CN" sz="1950" dirty="0"/>
              <a:t>underlying</a:t>
            </a:r>
            <a:r>
              <a:rPr lang="zh-CN" altLang="en-US" sz="1950" dirty="0"/>
              <a:t> </a:t>
            </a:r>
            <a:r>
              <a:rPr lang="en-US" altLang="zh-CN" sz="1950" dirty="0"/>
              <a:t>social</a:t>
            </a:r>
            <a:r>
              <a:rPr lang="zh-CN" altLang="en-US" sz="1950" dirty="0"/>
              <a:t> </a:t>
            </a:r>
            <a:r>
              <a:rPr lang="en-US" altLang="zh-CN" sz="1950" dirty="0"/>
              <a:t>network.</a:t>
            </a:r>
          </a:p>
          <a:p>
            <a:pPr>
              <a:buFont typeface="Wingdings" pitchFamily="2" charset="2"/>
              <a:buNone/>
            </a:pPr>
            <a:r>
              <a:rPr lang="zh-CN" altLang="zh-CN" sz="1950" dirty="0"/>
              <a:t> </a:t>
            </a:r>
            <a:r>
              <a:rPr lang="zh-CN" altLang="en-US" sz="1950" dirty="0"/>
              <a:t>  </a:t>
            </a:r>
            <a:r>
              <a:rPr lang="en-US" altLang="zh-CN" sz="1650" dirty="0"/>
              <a:t>---“word-of-mouth”</a:t>
            </a:r>
            <a:r>
              <a:rPr lang="zh-CN" altLang="en-US" sz="1650" dirty="0"/>
              <a:t> </a:t>
            </a:r>
            <a:r>
              <a:rPr lang="en-US" altLang="zh-CN" sz="1650" dirty="0"/>
              <a:t>and</a:t>
            </a:r>
            <a:r>
              <a:rPr lang="zh-CN" altLang="en-US" sz="1650" dirty="0"/>
              <a:t> </a:t>
            </a:r>
            <a:r>
              <a:rPr lang="en-US" altLang="zh-CN" sz="1650" dirty="0"/>
              <a:t>“viral</a:t>
            </a:r>
            <a:r>
              <a:rPr lang="zh-CN" altLang="en-US" sz="1650" dirty="0"/>
              <a:t> </a:t>
            </a:r>
            <a:r>
              <a:rPr lang="en-US" altLang="zh-CN" sz="1650" dirty="0"/>
              <a:t>marketing</a:t>
            </a:r>
            <a:r>
              <a:rPr lang="en-US" altLang="zh-CN" sz="1950" dirty="0"/>
              <a:t>”</a:t>
            </a:r>
          </a:p>
        </p:txBody>
      </p:sp>
      <p:pic>
        <p:nvPicPr>
          <p:cNvPr id="13" name="图片 1" descr="socialnetwork.jpg">
            <a:extLst>
              <a:ext uri="{FF2B5EF4-FFF2-40B4-BE49-F238E27FC236}">
                <a16:creationId xmlns:a16="http://schemas.microsoft.com/office/drawing/2014/main" id="{FDAE7B03-A3F2-514F-87AD-F2514A67E8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4431" y="1352649"/>
            <a:ext cx="3471797" cy="221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310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100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Algorithms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38</a:t>
            </a:fld>
            <a:endParaRPr kumimoji="1" lang="zh-CN" altLang="en-US"/>
          </a:p>
        </p:txBody>
      </p:sp>
      <p:sp>
        <p:nvSpPr>
          <p:cNvPr id="14" name="AutoShape 3">
            <a:extLst>
              <a:ext uri="{FF2B5EF4-FFF2-40B4-BE49-F238E27FC236}">
                <a16:creationId xmlns:a16="http://schemas.microsoft.com/office/drawing/2014/main" id="{887F696E-D1C8-2843-96CA-F7938FD19DCE}"/>
              </a:ext>
            </a:extLst>
          </p:cNvPr>
          <p:cNvSpPr txBox="1">
            <a:spLocks noChangeAspect="1" noChangeArrowheads="1"/>
          </p:cNvSpPr>
          <p:nvPr/>
        </p:nvSpPr>
        <p:spPr>
          <a:xfrm>
            <a:off x="419695" y="1071398"/>
            <a:ext cx="7886700" cy="3263504"/>
          </a:xfrm>
          <a:prstGeom prst="rect">
            <a:avLst/>
          </a:prstGeom>
        </p:spPr>
        <p:txBody>
          <a:bodyPr vert="horz" lIns="91440" tIns="45720" rIns="91440" bIns="45720" rtlCol="0">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defRPr/>
            </a:pPr>
            <a:r>
              <a:rPr lang="en-US" altLang="zh-CN" b="1" dirty="0">
                <a:latin typeface="Times New Roman" panose="02020603050405020304" pitchFamily="18" charset="0"/>
                <a:cs typeface="Times New Roman" panose="02020603050405020304" pitchFamily="18" charset="0"/>
              </a:rPr>
              <a:t>Influence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Maximization</a:t>
            </a:r>
            <a:r>
              <a:rPr lang="zh-CN" altLang="en-US" b="1" dirty="0">
                <a:latin typeface="Times New Roman" panose="02020603050405020304" pitchFamily="18" charset="0"/>
                <a:cs typeface="Times New Roman" panose="02020603050405020304" pitchFamily="18" charset="0"/>
              </a:rPr>
              <a:t> </a:t>
            </a:r>
            <a:endParaRPr lang="en-US" altLang="zh-CN" sz="1950" dirty="0"/>
          </a:p>
          <a:p>
            <a:pPr algn="just">
              <a:defRPr/>
            </a:pPr>
            <a:r>
              <a:rPr lang="en-US" altLang="zh-CN" sz="1950" dirty="0"/>
              <a:t>Given</a:t>
            </a:r>
          </a:p>
          <a:p>
            <a:pPr lvl="1" algn="just">
              <a:buFont typeface="Wingdings" charset="0"/>
              <a:buChar char="q"/>
              <a:defRPr/>
            </a:pPr>
            <a:r>
              <a:rPr lang="en-US" altLang="zh-CN" sz="1650" dirty="0"/>
              <a:t>a limited budget B for initial advertising (e.g. give away free samples of product)</a:t>
            </a:r>
          </a:p>
          <a:p>
            <a:pPr lvl="1" algn="just">
              <a:buFont typeface="Wingdings" charset="0"/>
              <a:buChar char="q"/>
              <a:defRPr/>
            </a:pPr>
            <a:r>
              <a:rPr lang="en-US" altLang="zh-CN" sz="1650" dirty="0"/>
              <a:t>estimates for influence between individuals</a:t>
            </a:r>
          </a:p>
          <a:p>
            <a:pPr algn="just">
              <a:defRPr/>
            </a:pPr>
            <a:r>
              <a:rPr lang="en-US" altLang="zh-CN" sz="1950" dirty="0"/>
              <a:t>Goal</a:t>
            </a:r>
          </a:p>
          <a:p>
            <a:pPr lvl="1" algn="just">
              <a:buFont typeface="Wingdings" charset="0"/>
              <a:buChar char="q"/>
              <a:defRPr/>
            </a:pPr>
            <a:r>
              <a:rPr lang="en-US" altLang="zh-CN" sz="1650" dirty="0"/>
              <a:t>trigger a large cascade of influence (e.g. further adoptions of a product)</a:t>
            </a:r>
          </a:p>
          <a:p>
            <a:pPr algn="just">
              <a:defRPr/>
            </a:pPr>
            <a:r>
              <a:rPr lang="en-US" altLang="zh-CN" sz="1950" dirty="0"/>
              <a:t>Question</a:t>
            </a:r>
          </a:p>
          <a:p>
            <a:pPr lvl="1" algn="just">
              <a:buFont typeface="Wingdings" charset="0"/>
              <a:buChar char="q"/>
              <a:defRPr/>
            </a:pPr>
            <a:r>
              <a:rPr lang="en-US" altLang="zh-CN" sz="1650" dirty="0"/>
              <a:t>Which set of individuals should B target at?</a:t>
            </a:r>
          </a:p>
          <a:p>
            <a:pPr algn="just">
              <a:defRPr/>
            </a:pPr>
            <a:r>
              <a:rPr lang="en-US" altLang="zh-CN" sz="1950" dirty="0"/>
              <a:t>Application besides product marketing</a:t>
            </a:r>
          </a:p>
          <a:p>
            <a:pPr lvl="1" algn="just">
              <a:buFont typeface="Wingdings" charset="0"/>
              <a:buChar char="q"/>
              <a:defRPr/>
            </a:pPr>
            <a:r>
              <a:rPr lang="en-US" altLang="zh-CN" sz="1650" dirty="0"/>
              <a:t>spread an innovation</a:t>
            </a:r>
          </a:p>
          <a:p>
            <a:pPr lvl="1" algn="just">
              <a:buFont typeface="Wingdings" charset="0"/>
              <a:buChar char="q"/>
              <a:defRPr/>
            </a:pPr>
            <a:r>
              <a:rPr lang="en-US" altLang="zh-CN" sz="1650" dirty="0"/>
              <a:t>detect stories in blogs</a:t>
            </a:r>
          </a:p>
        </p:txBody>
      </p:sp>
    </p:spTree>
    <p:extLst>
      <p:ext uri="{BB962C8B-B14F-4D97-AF65-F5344CB8AC3E}">
        <p14:creationId xmlns:p14="http://schemas.microsoft.com/office/powerpoint/2010/main" val="5211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39</a:t>
            </a:fld>
            <a:endParaRPr kumimoji="1" lang="zh-CN" altLang="en-US"/>
          </a:p>
        </p:txBody>
      </p:sp>
      <p:pic>
        <p:nvPicPr>
          <p:cNvPr id="7" name="图片 6">
            <a:extLst>
              <a:ext uri="{FF2B5EF4-FFF2-40B4-BE49-F238E27FC236}">
                <a16:creationId xmlns:a16="http://schemas.microsoft.com/office/drawing/2014/main" id="{98EAC753-2C81-0447-AF7B-8340ED312146}"/>
              </a:ext>
            </a:extLst>
          </p:cNvPr>
          <p:cNvPicPr>
            <a:picLocks noChangeAspect="1"/>
          </p:cNvPicPr>
          <p:nvPr/>
        </p:nvPicPr>
        <p:blipFill>
          <a:blip r:embed="rId3"/>
          <a:stretch>
            <a:fillRect/>
          </a:stretch>
        </p:blipFill>
        <p:spPr>
          <a:xfrm>
            <a:off x="933855" y="936073"/>
            <a:ext cx="6443690" cy="3879846"/>
          </a:xfrm>
          <a:prstGeom prst="rect">
            <a:avLst/>
          </a:prstGeom>
        </p:spPr>
      </p:pic>
    </p:spTree>
    <p:extLst>
      <p:ext uri="{BB962C8B-B14F-4D97-AF65-F5344CB8AC3E}">
        <p14:creationId xmlns:p14="http://schemas.microsoft.com/office/powerpoint/2010/main" val="77911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a:t>
            </a:fld>
            <a:endParaRPr kumimoji="1" lang="zh-CN" altLang="en-US"/>
          </a:p>
        </p:txBody>
      </p:sp>
      <p:sp>
        <p:nvSpPr>
          <p:cNvPr id="3" name="矩形 2">
            <a:extLst>
              <a:ext uri="{FF2B5EF4-FFF2-40B4-BE49-F238E27FC236}">
                <a16:creationId xmlns:a16="http://schemas.microsoft.com/office/drawing/2014/main" id="{BEB35C15-7668-D841-9AD4-0792BB61C5F4}"/>
              </a:ext>
            </a:extLst>
          </p:cNvPr>
          <p:cNvSpPr/>
          <p:nvPr/>
        </p:nvSpPr>
        <p:spPr>
          <a:xfrm>
            <a:off x="529936" y="1009525"/>
            <a:ext cx="7699664" cy="923330"/>
          </a:xfrm>
          <a:prstGeom prst="rect">
            <a:avLst/>
          </a:prstGeom>
        </p:spPr>
        <p:txBody>
          <a:bodyPr wrap="square">
            <a:spAutoFit/>
          </a:bodyPr>
          <a:lstStyle/>
          <a:p>
            <a:pPr algn="just"/>
            <a:r>
              <a:rPr lang="zh-CN" altLang="en-US" dirty="0">
                <a:solidFill>
                  <a:srgbClr val="C00000"/>
                </a:solidFill>
              </a:rPr>
              <a:t>[Seven Bridges of Knigsberg, 1736] </a:t>
            </a:r>
            <a:r>
              <a:rPr lang="zh-CN" altLang="en-US" dirty="0"/>
              <a:t>The problem is to devise a walk across each of the seven bridges once and only once to touch every part of the town; or this walk does not exist.</a:t>
            </a:r>
          </a:p>
        </p:txBody>
      </p:sp>
      <p:pic>
        <p:nvPicPr>
          <p:cNvPr id="10" name="图片 9">
            <a:extLst>
              <a:ext uri="{FF2B5EF4-FFF2-40B4-BE49-F238E27FC236}">
                <a16:creationId xmlns:a16="http://schemas.microsoft.com/office/drawing/2014/main" id="{FC0C17E3-C869-B747-A0F5-0FCDF4799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908" y="1977663"/>
            <a:ext cx="5804183" cy="2838256"/>
          </a:xfrm>
          <a:prstGeom prst="rect">
            <a:avLst/>
          </a:prstGeom>
        </p:spPr>
      </p:pic>
    </p:spTree>
    <p:extLst>
      <p:ext uri="{BB962C8B-B14F-4D97-AF65-F5344CB8AC3E}">
        <p14:creationId xmlns:p14="http://schemas.microsoft.com/office/powerpoint/2010/main" val="319980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40</a:t>
            </a:fld>
            <a:endParaRPr kumimoji="1" lang="zh-CN" altLang="en-US"/>
          </a:p>
        </p:txBody>
      </p:sp>
      <p:pic>
        <p:nvPicPr>
          <p:cNvPr id="10" name="图片 9" descr="knowledge-graph-google-1200.jpg">
            <a:extLst>
              <a:ext uri="{FF2B5EF4-FFF2-40B4-BE49-F238E27FC236}">
                <a16:creationId xmlns:a16="http://schemas.microsoft.com/office/drawing/2014/main" id="{425131B5-A961-A243-AAFD-20A8F418F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64" y="1671637"/>
            <a:ext cx="6604000" cy="3095626"/>
          </a:xfrm>
          <a:prstGeom prst="rect">
            <a:avLst/>
          </a:prstGeom>
        </p:spPr>
      </p:pic>
      <p:sp>
        <p:nvSpPr>
          <p:cNvPr id="11" name="矩形 10">
            <a:extLst>
              <a:ext uri="{FF2B5EF4-FFF2-40B4-BE49-F238E27FC236}">
                <a16:creationId xmlns:a16="http://schemas.microsoft.com/office/drawing/2014/main" id="{1321E9F9-B3D5-DE44-8BEF-2123F73E8F10}"/>
              </a:ext>
            </a:extLst>
          </p:cNvPr>
          <p:cNvSpPr/>
          <p:nvPr/>
        </p:nvSpPr>
        <p:spPr>
          <a:xfrm>
            <a:off x="404132" y="929915"/>
            <a:ext cx="8164285" cy="707886"/>
          </a:xfrm>
          <a:prstGeom prst="rect">
            <a:avLst/>
          </a:prstGeom>
        </p:spPr>
        <p:txBody>
          <a:bodyPr wrap="square">
            <a:spAutoFit/>
          </a:bodyPr>
          <a:lstStyle/>
          <a:p>
            <a:r>
              <a:rPr lang="en-US" altLang="zh-CN" sz="1950" dirty="0"/>
              <a:t>Essentially,</a:t>
            </a:r>
            <a:r>
              <a:rPr lang="zh-CN" altLang="en-US" sz="1950" dirty="0"/>
              <a:t> </a:t>
            </a:r>
            <a:r>
              <a:rPr lang="en-US" altLang="zh-CN" sz="1950" dirty="0"/>
              <a:t>KG</a:t>
            </a:r>
            <a:r>
              <a:rPr lang="zh-CN" altLang="en-US" sz="1950" dirty="0"/>
              <a:t> </a:t>
            </a:r>
            <a:r>
              <a:rPr lang="en-US" altLang="zh-CN" sz="1950" dirty="0"/>
              <a:t>is</a:t>
            </a:r>
            <a:r>
              <a:rPr lang="zh-CN" altLang="en-US" sz="1950" dirty="0"/>
              <a:t> </a:t>
            </a:r>
            <a:r>
              <a:rPr lang="en-US" altLang="zh-CN" sz="1950" dirty="0"/>
              <a:t>graph-based</a:t>
            </a:r>
            <a:r>
              <a:rPr lang="zh-CN" altLang="en-US" sz="1950" dirty="0"/>
              <a:t> </a:t>
            </a:r>
            <a:r>
              <a:rPr lang="en-US" altLang="zh-CN" sz="1950" dirty="0"/>
              <a:t>semantic</a:t>
            </a:r>
            <a:r>
              <a:rPr lang="zh-CN" altLang="en-US" sz="1950" dirty="0"/>
              <a:t> </a:t>
            </a:r>
            <a:r>
              <a:rPr lang="en-US" altLang="zh-CN" sz="1950" dirty="0"/>
              <a:t>network,</a:t>
            </a:r>
            <a:r>
              <a:rPr lang="zh-CN" altLang="en-US" sz="1950" dirty="0"/>
              <a:t> </a:t>
            </a:r>
            <a:r>
              <a:rPr lang="en-US" altLang="zh-CN" sz="1950" dirty="0"/>
              <a:t>representing</a:t>
            </a:r>
            <a:r>
              <a:rPr lang="zh-CN" altLang="en-US" sz="1950" dirty="0"/>
              <a:t> </a:t>
            </a:r>
            <a:r>
              <a:rPr lang="en-US" altLang="zh-CN" sz="1950" dirty="0"/>
              <a:t>the</a:t>
            </a:r>
            <a:r>
              <a:rPr lang="zh-CN" altLang="en-US" sz="1950" dirty="0"/>
              <a:t> </a:t>
            </a:r>
            <a:r>
              <a:rPr lang="en-US" altLang="zh-CN" sz="1950" dirty="0"/>
              <a:t>relation</a:t>
            </a:r>
            <a:r>
              <a:rPr lang="zh-CN" altLang="en-US" sz="1950" dirty="0"/>
              <a:t> </a:t>
            </a:r>
            <a:r>
              <a:rPr lang="en-US" altLang="zh-CN" sz="1950" dirty="0"/>
              <a:t>between</a:t>
            </a:r>
            <a:r>
              <a:rPr lang="zh-CN" altLang="en-US" sz="1950" dirty="0"/>
              <a:t> </a:t>
            </a:r>
            <a:r>
              <a:rPr lang="en-US" altLang="zh-CN" sz="1950" dirty="0"/>
              <a:t>entities.</a:t>
            </a:r>
            <a:r>
              <a:rPr lang="zh-CN" altLang="en-US" sz="1950" dirty="0"/>
              <a:t> </a:t>
            </a:r>
          </a:p>
        </p:txBody>
      </p:sp>
    </p:spTree>
    <p:extLst>
      <p:ext uri="{BB962C8B-B14F-4D97-AF65-F5344CB8AC3E}">
        <p14:creationId xmlns:p14="http://schemas.microsoft.com/office/powerpoint/2010/main" val="3729084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41</a:t>
            </a:fld>
            <a:endParaRPr kumimoji="1" lang="zh-CN" altLang="en-US"/>
          </a:p>
        </p:txBody>
      </p:sp>
      <p:pic>
        <p:nvPicPr>
          <p:cNvPr id="9" name="图片 8">
            <a:extLst>
              <a:ext uri="{FF2B5EF4-FFF2-40B4-BE49-F238E27FC236}">
                <a16:creationId xmlns:a16="http://schemas.microsoft.com/office/drawing/2014/main" id="{2C409687-2958-5248-9FA2-1FF17B9585EB}"/>
              </a:ext>
            </a:extLst>
          </p:cNvPr>
          <p:cNvPicPr>
            <a:picLocks noChangeAspect="1"/>
          </p:cNvPicPr>
          <p:nvPr/>
        </p:nvPicPr>
        <p:blipFill rotWithShape="1">
          <a:blip r:embed="rId3"/>
          <a:srcRect l="34090" t="33488" r="29821" b="27847"/>
          <a:stretch>
            <a:fillRect/>
          </a:stretch>
        </p:blipFill>
        <p:spPr>
          <a:xfrm>
            <a:off x="3230310" y="1981627"/>
            <a:ext cx="2935114" cy="1743075"/>
          </a:xfrm>
          <a:prstGeom prst="rect">
            <a:avLst/>
          </a:prstGeom>
        </p:spPr>
      </p:pic>
      <p:sp>
        <p:nvSpPr>
          <p:cNvPr id="12" name="文本框 11">
            <a:extLst>
              <a:ext uri="{FF2B5EF4-FFF2-40B4-BE49-F238E27FC236}">
                <a16:creationId xmlns:a16="http://schemas.microsoft.com/office/drawing/2014/main" id="{8622BEBD-FD30-074E-BCAF-EE354429CAD7}"/>
              </a:ext>
            </a:extLst>
          </p:cNvPr>
          <p:cNvSpPr txBox="1"/>
          <p:nvPr/>
        </p:nvSpPr>
        <p:spPr>
          <a:xfrm>
            <a:off x="3672557" y="962149"/>
            <a:ext cx="1798889" cy="969496"/>
          </a:xfrm>
          <a:prstGeom prst="rect">
            <a:avLst/>
          </a:prstGeom>
          <a:noFill/>
        </p:spPr>
        <p:txBody>
          <a:bodyPr wrap="none" rtlCol="0">
            <a:spAutoFit/>
          </a:bodyPr>
          <a:lstStyle/>
          <a:p>
            <a:pPr algn="ctr"/>
            <a:r>
              <a:rPr lang="en-US" altLang="zh-CN" sz="2100" b="1" dirty="0">
                <a:solidFill>
                  <a:srgbClr val="FF0000"/>
                </a:solidFill>
                <a:latin typeface="+mn-ea"/>
              </a:rPr>
              <a:t>Database</a:t>
            </a:r>
          </a:p>
          <a:p>
            <a:pPr algn="ctr"/>
            <a:r>
              <a:rPr lang="en-US" altLang="zh-CN" sz="1800" dirty="0">
                <a:latin typeface="+mn-ea"/>
              </a:rPr>
              <a:t>RDF</a:t>
            </a:r>
            <a:r>
              <a:rPr lang="zh-CN" altLang="en-US" dirty="0">
                <a:latin typeface="+mn-ea"/>
              </a:rPr>
              <a:t> </a:t>
            </a:r>
            <a:r>
              <a:rPr lang="en-US" altLang="zh-CN" dirty="0">
                <a:latin typeface="+mn-ea"/>
              </a:rPr>
              <a:t>Database</a:t>
            </a:r>
            <a:endParaRPr lang="en-US" altLang="zh-CN" sz="1800" dirty="0">
              <a:latin typeface="+mn-ea"/>
            </a:endParaRPr>
          </a:p>
          <a:p>
            <a:pPr algn="ctr"/>
            <a:r>
              <a:rPr lang="en-US" altLang="zh-CN" dirty="0">
                <a:latin typeface="+mn-ea"/>
              </a:rPr>
              <a:t>Data</a:t>
            </a:r>
            <a:r>
              <a:rPr lang="zh-CN" altLang="en-US" dirty="0">
                <a:latin typeface="+mn-ea"/>
              </a:rPr>
              <a:t> </a:t>
            </a:r>
            <a:r>
              <a:rPr lang="en-US" altLang="zh-CN" dirty="0">
                <a:latin typeface="+mn-ea"/>
              </a:rPr>
              <a:t>Integration</a:t>
            </a:r>
            <a:endParaRPr lang="zh-CN" altLang="en-US" sz="1800" dirty="0">
              <a:latin typeface="+mn-ea"/>
            </a:endParaRPr>
          </a:p>
        </p:txBody>
      </p:sp>
      <p:sp>
        <p:nvSpPr>
          <p:cNvPr id="13" name="文本框 12">
            <a:extLst>
              <a:ext uri="{FF2B5EF4-FFF2-40B4-BE49-F238E27FC236}">
                <a16:creationId xmlns:a16="http://schemas.microsoft.com/office/drawing/2014/main" id="{A726AE74-873A-E240-8541-F887F928E898}"/>
              </a:ext>
            </a:extLst>
          </p:cNvPr>
          <p:cNvSpPr txBox="1"/>
          <p:nvPr/>
        </p:nvSpPr>
        <p:spPr>
          <a:xfrm>
            <a:off x="273433" y="2173015"/>
            <a:ext cx="2371162" cy="1292662"/>
          </a:xfrm>
          <a:prstGeom prst="rect">
            <a:avLst/>
          </a:prstGeom>
          <a:noFill/>
        </p:spPr>
        <p:txBody>
          <a:bodyPr wrap="none" rtlCol="0">
            <a:spAutoFit/>
          </a:bodyPr>
          <a:lstStyle/>
          <a:p>
            <a:pPr algn="ctr"/>
            <a:r>
              <a:rPr lang="en-US" altLang="zh-CN" sz="2100" b="1" dirty="0">
                <a:solidFill>
                  <a:srgbClr val="FF0000"/>
                </a:solidFill>
                <a:latin typeface="+mn-ea"/>
              </a:rPr>
              <a:t>Nature</a:t>
            </a:r>
            <a:r>
              <a:rPr lang="zh-CN" altLang="en-US" sz="2100" b="1" dirty="0">
                <a:solidFill>
                  <a:srgbClr val="FF0000"/>
                </a:solidFill>
                <a:latin typeface="+mn-ea"/>
              </a:rPr>
              <a:t> </a:t>
            </a:r>
            <a:r>
              <a:rPr lang="en-US" altLang="zh-CN" sz="2100" b="1" dirty="0">
                <a:solidFill>
                  <a:srgbClr val="FF0000"/>
                </a:solidFill>
                <a:latin typeface="+mn-ea"/>
              </a:rPr>
              <a:t>Language</a:t>
            </a:r>
            <a:r>
              <a:rPr lang="zh-CN" altLang="en-US" sz="2100" b="1" dirty="0">
                <a:solidFill>
                  <a:srgbClr val="FF0000"/>
                </a:solidFill>
                <a:latin typeface="+mn-ea"/>
              </a:rPr>
              <a:t> </a:t>
            </a:r>
            <a:endParaRPr lang="en-US" altLang="zh-CN" sz="2100" b="1" dirty="0">
              <a:solidFill>
                <a:srgbClr val="FF0000"/>
              </a:solidFill>
              <a:latin typeface="+mn-ea"/>
            </a:endParaRPr>
          </a:p>
          <a:p>
            <a:pPr algn="ctr"/>
            <a:r>
              <a:rPr lang="en-US" altLang="zh-CN" sz="2100" b="1" dirty="0">
                <a:solidFill>
                  <a:srgbClr val="FF0000"/>
                </a:solidFill>
                <a:latin typeface="+mn-ea"/>
              </a:rPr>
              <a:t>Processing</a:t>
            </a:r>
          </a:p>
          <a:p>
            <a:pPr algn="ctr"/>
            <a:r>
              <a:rPr lang="en-US" altLang="zh-CN" dirty="0">
                <a:latin typeface="+mn-ea"/>
              </a:rPr>
              <a:t>Information</a:t>
            </a:r>
            <a:r>
              <a:rPr lang="zh-CN" altLang="en-US" dirty="0">
                <a:latin typeface="+mn-ea"/>
              </a:rPr>
              <a:t> </a:t>
            </a:r>
            <a:r>
              <a:rPr lang="en-US" altLang="zh-CN" dirty="0">
                <a:latin typeface="+mn-ea"/>
              </a:rPr>
              <a:t>Extraction</a:t>
            </a:r>
            <a:endParaRPr lang="en-US" altLang="zh-CN" sz="1800" dirty="0">
              <a:latin typeface="+mn-ea"/>
            </a:endParaRPr>
          </a:p>
          <a:p>
            <a:pPr algn="ctr"/>
            <a:r>
              <a:rPr lang="en-US" altLang="zh-CN" sz="1800" dirty="0">
                <a:latin typeface="+mn-ea"/>
              </a:rPr>
              <a:t>Semantic</a:t>
            </a:r>
            <a:r>
              <a:rPr lang="zh-CN" altLang="en-US" sz="1800" dirty="0">
                <a:latin typeface="+mn-ea"/>
              </a:rPr>
              <a:t> </a:t>
            </a:r>
            <a:r>
              <a:rPr lang="en-US" altLang="zh-CN" sz="1800" dirty="0">
                <a:latin typeface="+mn-ea"/>
              </a:rPr>
              <a:t>Parsing</a:t>
            </a:r>
            <a:endParaRPr lang="zh-CN" altLang="en-US" sz="1800" dirty="0">
              <a:latin typeface="+mn-ea"/>
            </a:endParaRPr>
          </a:p>
        </p:txBody>
      </p:sp>
      <p:sp>
        <p:nvSpPr>
          <p:cNvPr id="14" name="文本框 13">
            <a:extLst>
              <a:ext uri="{FF2B5EF4-FFF2-40B4-BE49-F238E27FC236}">
                <a16:creationId xmlns:a16="http://schemas.microsoft.com/office/drawing/2014/main" id="{E90A33D5-3410-534E-8311-8B26C81E9CDC}"/>
              </a:ext>
            </a:extLst>
          </p:cNvPr>
          <p:cNvSpPr txBox="1"/>
          <p:nvPr/>
        </p:nvSpPr>
        <p:spPr>
          <a:xfrm>
            <a:off x="3035963" y="3797767"/>
            <a:ext cx="3135795" cy="969496"/>
          </a:xfrm>
          <a:prstGeom prst="rect">
            <a:avLst/>
          </a:prstGeom>
          <a:noFill/>
        </p:spPr>
        <p:txBody>
          <a:bodyPr wrap="none" rtlCol="0">
            <a:spAutoFit/>
          </a:bodyPr>
          <a:lstStyle/>
          <a:p>
            <a:pPr algn="ctr"/>
            <a:r>
              <a:rPr lang="en-US" altLang="zh-CN" sz="2100" b="1" dirty="0">
                <a:solidFill>
                  <a:srgbClr val="FF0000"/>
                </a:solidFill>
                <a:latin typeface="+mn-ea"/>
              </a:rPr>
              <a:t>Knowledge</a:t>
            </a:r>
            <a:r>
              <a:rPr lang="zh-CN" altLang="en-US" sz="2100" b="1" dirty="0">
                <a:solidFill>
                  <a:srgbClr val="FF0000"/>
                </a:solidFill>
                <a:latin typeface="+mn-ea"/>
              </a:rPr>
              <a:t> </a:t>
            </a:r>
            <a:r>
              <a:rPr lang="en-US" altLang="zh-CN" sz="2100" b="1" dirty="0">
                <a:solidFill>
                  <a:srgbClr val="FF0000"/>
                </a:solidFill>
                <a:latin typeface="+mn-ea"/>
              </a:rPr>
              <a:t>Engineering</a:t>
            </a:r>
          </a:p>
          <a:p>
            <a:pPr algn="ctr"/>
            <a:r>
              <a:rPr lang="en-US" altLang="zh-CN" dirty="0">
                <a:latin typeface="+mn-ea"/>
              </a:rPr>
              <a:t>Knowledge</a:t>
            </a:r>
            <a:r>
              <a:rPr lang="zh-CN" altLang="en-US" dirty="0">
                <a:latin typeface="+mn-ea"/>
              </a:rPr>
              <a:t> </a:t>
            </a:r>
            <a:r>
              <a:rPr lang="en-US" altLang="zh-CN" dirty="0">
                <a:latin typeface="+mn-ea"/>
              </a:rPr>
              <a:t>Base</a:t>
            </a:r>
            <a:r>
              <a:rPr lang="zh-CN" altLang="en-US" dirty="0">
                <a:latin typeface="+mn-ea"/>
              </a:rPr>
              <a:t> </a:t>
            </a:r>
            <a:r>
              <a:rPr lang="en-US" altLang="zh-CN" sz="1800" dirty="0">
                <a:latin typeface="+mn-ea"/>
              </a:rPr>
              <a:t>Construction</a:t>
            </a:r>
          </a:p>
          <a:p>
            <a:pPr algn="ctr"/>
            <a:r>
              <a:rPr lang="en-US" altLang="zh-CN" dirty="0">
                <a:latin typeface="+mn-ea"/>
              </a:rPr>
              <a:t>Rule-based</a:t>
            </a:r>
            <a:r>
              <a:rPr lang="zh-CN" altLang="en-US" dirty="0">
                <a:latin typeface="+mn-ea"/>
              </a:rPr>
              <a:t> </a:t>
            </a:r>
            <a:r>
              <a:rPr lang="en-US" altLang="zh-CN" dirty="0">
                <a:latin typeface="+mn-ea"/>
              </a:rPr>
              <a:t>Reasoning</a:t>
            </a:r>
            <a:endParaRPr lang="zh-CN" altLang="en-US" sz="1800" dirty="0">
              <a:latin typeface="+mn-ea"/>
            </a:endParaRPr>
          </a:p>
        </p:txBody>
      </p:sp>
      <p:sp>
        <p:nvSpPr>
          <p:cNvPr id="15" name="文本框 14">
            <a:extLst>
              <a:ext uri="{FF2B5EF4-FFF2-40B4-BE49-F238E27FC236}">
                <a16:creationId xmlns:a16="http://schemas.microsoft.com/office/drawing/2014/main" id="{2BEF29DB-2C29-944F-9326-170C5506D64A}"/>
              </a:ext>
            </a:extLst>
          </p:cNvPr>
          <p:cNvSpPr txBox="1"/>
          <p:nvPr/>
        </p:nvSpPr>
        <p:spPr>
          <a:xfrm>
            <a:off x="5960797" y="2146380"/>
            <a:ext cx="3095719" cy="969496"/>
          </a:xfrm>
          <a:prstGeom prst="rect">
            <a:avLst/>
          </a:prstGeom>
          <a:noFill/>
        </p:spPr>
        <p:txBody>
          <a:bodyPr wrap="none" rtlCol="0">
            <a:spAutoFit/>
          </a:bodyPr>
          <a:lstStyle/>
          <a:p>
            <a:pPr algn="ctr"/>
            <a:r>
              <a:rPr lang="en-US" altLang="zh-CN" sz="2100" b="1" dirty="0">
                <a:solidFill>
                  <a:srgbClr val="FF0000"/>
                </a:solidFill>
                <a:latin typeface="+mn-ea"/>
              </a:rPr>
              <a:t>Machine</a:t>
            </a:r>
            <a:r>
              <a:rPr lang="zh-CN" altLang="en-US" sz="2100" b="1" dirty="0">
                <a:solidFill>
                  <a:srgbClr val="FF0000"/>
                </a:solidFill>
                <a:latin typeface="+mn-ea"/>
              </a:rPr>
              <a:t> </a:t>
            </a:r>
            <a:r>
              <a:rPr lang="en-US" altLang="zh-CN" sz="2100" b="1" dirty="0">
                <a:solidFill>
                  <a:srgbClr val="FF0000"/>
                </a:solidFill>
                <a:latin typeface="+mn-ea"/>
              </a:rPr>
              <a:t>Learning</a:t>
            </a:r>
          </a:p>
          <a:p>
            <a:pPr algn="ctr"/>
            <a:r>
              <a:rPr lang="en-US" altLang="zh-CN" sz="1800" dirty="0">
                <a:latin typeface="+mn-ea"/>
              </a:rPr>
              <a:t>KG</a:t>
            </a:r>
            <a:r>
              <a:rPr lang="zh-CN" altLang="en-US" sz="1800" dirty="0">
                <a:latin typeface="+mn-ea"/>
              </a:rPr>
              <a:t> </a:t>
            </a:r>
            <a:r>
              <a:rPr lang="en-US" altLang="zh-CN" dirty="0">
                <a:latin typeface="+mn-ea"/>
              </a:rPr>
              <a:t>representation</a:t>
            </a:r>
            <a:endParaRPr lang="en-US" altLang="zh-CN" sz="1800" dirty="0">
              <a:latin typeface="+mn-ea"/>
            </a:endParaRPr>
          </a:p>
          <a:p>
            <a:pPr algn="ctr"/>
            <a:r>
              <a:rPr lang="zh-CN" altLang="en-US" sz="1800" dirty="0">
                <a:latin typeface="+mn-ea"/>
              </a:rPr>
              <a:t>（</a:t>
            </a:r>
            <a:r>
              <a:rPr lang="en-US" altLang="zh-CN" sz="1800" dirty="0">
                <a:latin typeface="+mn-ea"/>
              </a:rPr>
              <a:t>Node/Graph Embedding</a:t>
            </a:r>
            <a:r>
              <a:rPr lang="zh-CN" altLang="en-US" sz="1800" dirty="0">
                <a:latin typeface="+mn-ea"/>
              </a:rPr>
              <a:t>）</a:t>
            </a:r>
          </a:p>
        </p:txBody>
      </p:sp>
    </p:spTree>
    <p:extLst>
      <p:ext uri="{BB962C8B-B14F-4D97-AF65-F5344CB8AC3E}">
        <p14:creationId xmlns:p14="http://schemas.microsoft.com/office/powerpoint/2010/main" val="3462241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42</a:t>
            </a:fld>
            <a:endParaRPr kumimoji="1" lang="zh-CN" altLang="en-US"/>
          </a:p>
        </p:txBody>
      </p:sp>
      <p:pic>
        <p:nvPicPr>
          <p:cNvPr id="11" name="图片 10" descr="DBPeida.png">
            <a:extLst>
              <a:ext uri="{FF2B5EF4-FFF2-40B4-BE49-F238E27FC236}">
                <a16:creationId xmlns:a16="http://schemas.microsoft.com/office/drawing/2014/main" id="{0A4EC1EC-9F68-5342-8510-E7BAC18F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87" y="2059998"/>
            <a:ext cx="1610732" cy="825500"/>
          </a:xfrm>
          <a:prstGeom prst="rect">
            <a:avLst/>
          </a:prstGeom>
        </p:spPr>
      </p:pic>
      <p:pic>
        <p:nvPicPr>
          <p:cNvPr id="16" name="图片 15" descr="yago.png">
            <a:extLst>
              <a:ext uri="{FF2B5EF4-FFF2-40B4-BE49-F238E27FC236}">
                <a16:creationId xmlns:a16="http://schemas.microsoft.com/office/drawing/2014/main" id="{8A78F647-E26D-2B40-B02F-5F30ACBBB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590" y="2098099"/>
            <a:ext cx="1878060" cy="774700"/>
          </a:xfrm>
          <a:prstGeom prst="rect">
            <a:avLst/>
          </a:prstGeom>
        </p:spPr>
      </p:pic>
      <p:pic>
        <p:nvPicPr>
          <p:cNvPr id="17" name="图片 16" descr="freebase.png">
            <a:extLst>
              <a:ext uri="{FF2B5EF4-FFF2-40B4-BE49-F238E27FC236}">
                <a16:creationId xmlns:a16="http://schemas.microsoft.com/office/drawing/2014/main" id="{C5757455-325F-C844-A593-BF04C1274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468" y="1939351"/>
            <a:ext cx="2133600" cy="1333500"/>
          </a:xfrm>
          <a:prstGeom prst="rect">
            <a:avLst/>
          </a:prstGeom>
        </p:spPr>
      </p:pic>
      <p:sp>
        <p:nvSpPr>
          <p:cNvPr id="18" name="矩形 17">
            <a:extLst>
              <a:ext uri="{FF2B5EF4-FFF2-40B4-BE49-F238E27FC236}">
                <a16:creationId xmlns:a16="http://schemas.microsoft.com/office/drawing/2014/main" id="{FDAED922-7404-D04C-BE47-4955B542AA72}"/>
              </a:ext>
            </a:extLst>
          </p:cNvPr>
          <p:cNvSpPr/>
          <p:nvPr/>
        </p:nvSpPr>
        <p:spPr>
          <a:xfrm>
            <a:off x="702787" y="2952003"/>
            <a:ext cx="2575553" cy="923330"/>
          </a:xfrm>
          <a:prstGeom prst="rect">
            <a:avLst/>
          </a:prstGeom>
        </p:spPr>
        <p:txBody>
          <a:bodyPr wrap="square">
            <a:spAutoFit/>
          </a:bodyPr>
          <a:lstStyle/>
          <a:p>
            <a:pPr algn="just"/>
            <a:r>
              <a:rPr lang="en-US" altLang="zh-CN" b="1" dirty="0"/>
              <a:t>Leipzig University</a:t>
            </a:r>
          </a:p>
          <a:p>
            <a:pPr algn="just"/>
            <a:r>
              <a:rPr lang="en-US" altLang="zh-CN" b="1" dirty="0"/>
              <a:t>University of Mannheim</a:t>
            </a:r>
          </a:p>
          <a:p>
            <a:pPr algn="just"/>
            <a:r>
              <a:rPr lang="en-US" altLang="zh-CN" b="1" dirty="0" err="1"/>
              <a:t>OpenLink</a:t>
            </a:r>
            <a:r>
              <a:rPr lang="en-US" altLang="zh-CN" b="1" dirty="0"/>
              <a:t> Software</a:t>
            </a:r>
            <a:endParaRPr lang="zh-CN" altLang="en-US" b="1" dirty="0"/>
          </a:p>
        </p:txBody>
      </p:sp>
      <p:sp>
        <p:nvSpPr>
          <p:cNvPr id="19" name="矩形 18">
            <a:extLst>
              <a:ext uri="{FF2B5EF4-FFF2-40B4-BE49-F238E27FC236}">
                <a16:creationId xmlns:a16="http://schemas.microsoft.com/office/drawing/2014/main" id="{664789CA-A74F-7E4E-916C-31CF8306B412}"/>
              </a:ext>
            </a:extLst>
          </p:cNvPr>
          <p:cNvSpPr/>
          <p:nvPr/>
        </p:nvSpPr>
        <p:spPr>
          <a:xfrm>
            <a:off x="3217394" y="3012498"/>
            <a:ext cx="2621273" cy="369332"/>
          </a:xfrm>
          <a:prstGeom prst="rect">
            <a:avLst/>
          </a:prstGeom>
        </p:spPr>
        <p:txBody>
          <a:bodyPr wrap="square">
            <a:spAutoFit/>
          </a:bodyPr>
          <a:lstStyle/>
          <a:p>
            <a:pPr algn="just"/>
            <a:r>
              <a:rPr lang="en-US" altLang="zh-CN" b="1" dirty="0"/>
              <a:t>Max-Planck-Institute</a:t>
            </a:r>
            <a:endParaRPr lang="zh-CN" altLang="en-US" b="1" dirty="0"/>
          </a:p>
        </p:txBody>
      </p:sp>
      <p:sp>
        <p:nvSpPr>
          <p:cNvPr id="20" name="矩形 19">
            <a:extLst>
              <a:ext uri="{FF2B5EF4-FFF2-40B4-BE49-F238E27FC236}">
                <a16:creationId xmlns:a16="http://schemas.microsoft.com/office/drawing/2014/main" id="{786583B6-A25C-E943-B0D1-7D299BC832D4}"/>
              </a:ext>
            </a:extLst>
          </p:cNvPr>
          <p:cNvSpPr/>
          <p:nvPr/>
        </p:nvSpPr>
        <p:spPr>
          <a:xfrm>
            <a:off x="5639228" y="3053605"/>
            <a:ext cx="2876122" cy="646331"/>
          </a:xfrm>
          <a:prstGeom prst="rect">
            <a:avLst/>
          </a:prstGeom>
        </p:spPr>
        <p:txBody>
          <a:bodyPr wrap="square">
            <a:spAutoFit/>
          </a:bodyPr>
          <a:lstStyle/>
          <a:p>
            <a:pPr algn="just"/>
            <a:r>
              <a:rPr lang="en-US" altLang="zh-CN" b="1" dirty="0" err="1"/>
              <a:t>Metaweb</a:t>
            </a:r>
            <a:r>
              <a:rPr lang="en-US" altLang="zh-CN" b="1" dirty="0"/>
              <a:t> Company, </a:t>
            </a:r>
          </a:p>
          <a:p>
            <a:pPr algn="just"/>
            <a:r>
              <a:rPr lang="en-US" altLang="zh-CN" b="1" dirty="0"/>
              <a:t>acquired  by Google in 2010</a:t>
            </a:r>
          </a:p>
        </p:txBody>
      </p:sp>
      <p:sp>
        <p:nvSpPr>
          <p:cNvPr id="21" name="文本框 20">
            <a:extLst>
              <a:ext uri="{FF2B5EF4-FFF2-40B4-BE49-F238E27FC236}">
                <a16:creationId xmlns:a16="http://schemas.microsoft.com/office/drawing/2014/main" id="{ACCE1AB6-8B1D-F642-9E92-B3DDA7531109}"/>
              </a:ext>
            </a:extLst>
          </p:cNvPr>
          <p:cNvSpPr txBox="1"/>
          <p:nvPr/>
        </p:nvSpPr>
        <p:spPr>
          <a:xfrm>
            <a:off x="611345" y="993205"/>
            <a:ext cx="7437120" cy="867930"/>
          </a:xfrm>
          <a:prstGeom prst="rect">
            <a:avLst/>
          </a:prstGeom>
          <a:noFill/>
        </p:spPr>
        <p:txBody>
          <a:bodyPr wrap="square" rtlCol="0">
            <a:spAutoFit/>
          </a:bodyPr>
          <a:lstStyle/>
          <a:p>
            <a:r>
              <a:rPr lang="en-US" altLang="zh-CN" sz="2520" b="1" dirty="0">
                <a:solidFill>
                  <a:srgbClr val="000000"/>
                </a:solidFill>
                <a:latin typeface="Times New Roman"/>
                <a:cs typeface="Times New Roman"/>
              </a:rPr>
              <a:t>KB</a:t>
            </a:r>
            <a:r>
              <a:rPr lang="zh-CN" altLang="en-US" sz="2520" b="1" dirty="0">
                <a:solidFill>
                  <a:srgbClr val="000000"/>
                </a:solidFill>
                <a:latin typeface="Times New Roman"/>
                <a:cs typeface="Times New Roman"/>
              </a:rPr>
              <a:t> </a:t>
            </a:r>
            <a:r>
              <a:rPr lang="en-US" altLang="zh-CN" sz="2520" b="1" dirty="0">
                <a:solidFill>
                  <a:srgbClr val="000000"/>
                </a:solidFill>
                <a:latin typeface="Times New Roman"/>
                <a:cs typeface="Times New Roman"/>
              </a:rPr>
              <a:t>construction</a:t>
            </a:r>
          </a:p>
          <a:p>
            <a:r>
              <a:rPr lang="en-US" altLang="zh-CN" sz="2520" dirty="0">
                <a:latin typeface="+mj-ea"/>
                <a:ea typeface="+mj-ea"/>
              </a:rPr>
              <a:t>[</a:t>
            </a:r>
            <a:r>
              <a:rPr kumimoji="1" lang="de-DE" altLang="zh-CN" sz="2520" dirty="0"/>
              <a:t>Mendes  et al.</a:t>
            </a:r>
            <a:r>
              <a:rPr kumimoji="1" lang="zh-CN" altLang="en-US" sz="2520" dirty="0"/>
              <a:t> </a:t>
            </a:r>
            <a:r>
              <a:rPr kumimoji="1" lang="en-US" altLang="zh-CN" sz="2520" dirty="0"/>
              <a:t>12;</a:t>
            </a:r>
            <a:r>
              <a:rPr kumimoji="1" lang="zh-CN" altLang="en-US" sz="2520" dirty="0"/>
              <a:t> </a:t>
            </a:r>
            <a:r>
              <a:rPr kumimoji="1" lang="de-DE" altLang="zh-CN" sz="2520" dirty="0"/>
              <a:t>Suchanek</a:t>
            </a:r>
            <a:r>
              <a:rPr kumimoji="1" lang="zh-CN" altLang="en-US" sz="2520" dirty="0"/>
              <a:t> </a:t>
            </a:r>
            <a:r>
              <a:rPr kumimoji="1" lang="en-US" altLang="zh-CN" sz="2520" dirty="0"/>
              <a:t>et</a:t>
            </a:r>
            <a:r>
              <a:rPr kumimoji="1" lang="zh-CN" altLang="en-US" sz="2520" dirty="0"/>
              <a:t> </a:t>
            </a:r>
            <a:r>
              <a:rPr kumimoji="1" lang="en-US" altLang="zh-CN" sz="2520" dirty="0"/>
              <a:t>al.</a:t>
            </a:r>
            <a:r>
              <a:rPr kumimoji="1" lang="zh-CN" altLang="en-US" sz="2520" dirty="0"/>
              <a:t> </a:t>
            </a:r>
            <a:r>
              <a:rPr kumimoji="1" lang="en-US" altLang="zh-CN" sz="2520" dirty="0"/>
              <a:t>07;</a:t>
            </a:r>
            <a:r>
              <a:rPr kumimoji="1" lang="zh-CN" altLang="en-US" sz="2520" dirty="0"/>
              <a:t> </a:t>
            </a:r>
            <a:r>
              <a:rPr kumimoji="1" lang="de-DE" altLang="zh-CN" sz="2520" dirty="0" err="1"/>
              <a:t>Bollacker</a:t>
            </a:r>
            <a:r>
              <a:rPr kumimoji="1" lang="de-DE" altLang="zh-CN" sz="2520" dirty="0"/>
              <a:t> </a:t>
            </a:r>
            <a:r>
              <a:rPr lang="en-US" altLang="zh-CN" sz="2520" dirty="0">
                <a:latin typeface="+mj-ea"/>
                <a:ea typeface="+mj-ea"/>
              </a:rPr>
              <a:t>]</a:t>
            </a:r>
            <a:endParaRPr lang="zh-CN" altLang="en-US" sz="2520" dirty="0">
              <a:latin typeface="+mj-ea"/>
              <a:ea typeface="+mj-ea"/>
            </a:endParaRPr>
          </a:p>
        </p:txBody>
      </p:sp>
      <p:sp>
        <p:nvSpPr>
          <p:cNvPr id="22" name="文本框 21">
            <a:extLst>
              <a:ext uri="{FF2B5EF4-FFF2-40B4-BE49-F238E27FC236}">
                <a16:creationId xmlns:a16="http://schemas.microsoft.com/office/drawing/2014/main" id="{AB113F0E-4704-3546-B414-223A1BF7C79E}"/>
              </a:ext>
            </a:extLst>
          </p:cNvPr>
          <p:cNvSpPr txBox="1"/>
          <p:nvPr/>
        </p:nvSpPr>
        <p:spPr>
          <a:xfrm>
            <a:off x="862801" y="4022154"/>
            <a:ext cx="1874520" cy="784830"/>
          </a:xfrm>
          <a:prstGeom prst="rect">
            <a:avLst/>
          </a:prstGeom>
          <a:noFill/>
        </p:spPr>
        <p:txBody>
          <a:bodyPr wrap="square" rtlCol="0">
            <a:spAutoFit/>
          </a:bodyPr>
          <a:lstStyle/>
          <a:p>
            <a:r>
              <a:rPr kumimoji="1" lang="zh-CN" altLang="zh-CN" sz="2250" dirty="0"/>
              <a:t>1</a:t>
            </a:r>
            <a:r>
              <a:rPr kumimoji="1" lang="en-US" altLang="zh-CN" sz="2250" dirty="0"/>
              <a:t>.1 Billion Triples</a:t>
            </a:r>
            <a:endParaRPr kumimoji="1" lang="zh-CN" altLang="en-US" sz="2250" dirty="0"/>
          </a:p>
        </p:txBody>
      </p:sp>
      <p:sp>
        <p:nvSpPr>
          <p:cNvPr id="23" name="文本框 22">
            <a:extLst>
              <a:ext uri="{FF2B5EF4-FFF2-40B4-BE49-F238E27FC236}">
                <a16:creationId xmlns:a16="http://schemas.microsoft.com/office/drawing/2014/main" id="{E6D3E09D-2129-C646-9F32-14FA04A9C1E6}"/>
              </a:ext>
            </a:extLst>
          </p:cNvPr>
          <p:cNvSpPr txBox="1"/>
          <p:nvPr/>
        </p:nvSpPr>
        <p:spPr>
          <a:xfrm>
            <a:off x="3415501" y="4034854"/>
            <a:ext cx="1874520" cy="784830"/>
          </a:xfrm>
          <a:prstGeom prst="rect">
            <a:avLst/>
          </a:prstGeom>
          <a:noFill/>
        </p:spPr>
        <p:txBody>
          <a:bodyPr wrap="square" rtlCol="0">
            <a:spAutoFit/>
          </a:bodyPr>
          <a:lstStyle/>
          <a:p>
            <a:r>
              <a:rPr kumimoji="1" lang="en-US" altLang="zh-CN" sz="2250" dirty="0"/>
              <a:t>180 Million Triples</a:t>
            </a:r>
            <a:endParaRPr kumimoji="1" lang="zh-CN" altLang="en-US" sz="2250" dirty="0"/>
          </a:p>
        </p:txBody>
      </p:sp>
      <p:sp>
        <p:nvSpPr>
          <p:cNvPr id="24" name="文本框 23">
            <a:extLst>
              <a:ext uri="{FF2B5EF4-FFF2-40B4-BE49-F238E27FC236}">
                <a16:creationId xmlns:a16="http://schemas.microsoft.com/office/drawing/2014/main" id="{48ACC8C1-0AF6-394F-91D4-5B9A3223761B}"/>
              </a:ext>
            </a:extLst>
          </p:cNvPr>
          <p:cNvSpPr txBox="1"/>
          <p:nvPr/>
        </p:nvSpPr>
        <p:spPr>
          <a:xfrm>
            <a:off x="6052021" y="4034855"/>
            <a:ext cx="1874520" cy="784830"/>
          </a:xfrm>
          <a:prstGeom prst="rect">
            <a:avLst/>
          </a:prstGeom>
          <a:noFill/>
        </p:spPr>
        <p:txBody>
          <a:bodyPr wrap="square" rtlCol="0">
            <a:spAutoFit/>
          </a:bodyPr>
          <a:lstStyle/>
          <a:p>
            <a:r>
              <a:rPr kumimoji="1" lang="en-US" altLang="zh-CN" sz="2250" dirty="0"/>
              <a:t>2.5 Billion Triples</a:t>
            </a:r>
            <a:endParaRPr kumimoji="1" lang="zh-CN" altLang="en-US" sz="2250" dirty="0"/>
          </a:p>
        </p:txBody>
      </p:sp>
    </p:spTree>
    <p:extLst>
      <p:ext uri="{BB962C8B-B14F-4D97-AF65-F5344CB8AC3E}">
        <p14:creationId xmlns:p14="http://schemas.microsoft.com/office/powerpoint/2010/main" val="44302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43</a:t>
            </a:fld>
            <a:endParaRPr kumimoji="1" lang="zh-CN" altLang="en-US" dirty="0"/>
          </a:p>
        </p:txBody>
      </p:sp>
      <p:sp>
        <p:nvSpPr>
          <p:cNvPr id="25" name="矩形 24">
            <a:extLst>
              <a:ext uri="{FF2B5EF4-FFF2-40B4-BE49-F238E27FC236}">
                <a16:creationId xmlns:a16="http://schemas.microsoft.com/office/drawing/2014/main" id="{9E8D5329-773E-874E-AE0C-C1F40474570E}"/>
              </a:ext>
            </a:extLst>
          </p:cNvPr>
          <p:cNvSpPr/>
          <p:nvPr/>
        </p:nvSpPr>
        <p:spPr>
          <a:xfrm>
            <a:off x="419695" y="889331"/>
            <a:ext cx="6522298" cy="400110"/>
          </a:xfrm>
          <a:prstGeom prst="rect">
            <a:avLst/>
          </a:prstGeom>
        </p:spPr>
        <p:txBody>
          <a:bodyPr wrap="none">
            <a:spAutoFit/>
          </a:bodyPr>
          <a:lstStyle/>
          <a:p>
            <a:r>
              <a:rPr lang="en-US" altLang="zh-CN" sz="2000" b="1" dirty="0">
                <a:latin typeface="Times New Roman"/>
                <a:ea typeface="+mj-ea"/>
                <a:cs typeface="Times New Roman"/>
              </a:rPr>
              <a:t>Knowledge Representation</a:t>
            </a:r>
            <a:r>
              <a:rPr lang="en-US" altLang="zh-CN" sz="2000" dirty="0">
                <a:latin typeface="Times New Roman"/>
                <a:ea typeface="+mj-ea"/>
                <a:cs typeface="Times New Roman"/>
              </a:rPr>
              <a:t>: </a:t>
            </a:r>
            <a:r>
              <a:rPr lang="en-US" altLang="zh-CN" sz="2000" dirty="0" err="1">
                <a:latin typeface="Times New Roman"/>
                <a:ea typeface="+mj-ea"/>
                <a:cs typeface="Times New Roman"/>
              </a:rPr>
              <a:t>TransE</a:t>
            </a:r>
            <a:r>
              <a:rPr lang="zh-CN" altLang="en-US" sz="2000" dirty="0">
                <a:latin typeface="Times New Roman"/>
                <a:ea typeface="+mj-ea"/>
                <a:cs typeface="Times New Roman"/>
              </a:rPr>
              <a:t> </a:t>
            </a:r>
            <a:r>
              <a:rPr lang="en-US" altLang="zh-CN" sz="2000" dirty="0">
                <a:latin typeface="Times New Roman"/>
                <a:ea typeface="+mj-ea"/>
                <a:cs typeface="Times New Roman"/>
              </a:rPr>
              <a:t>[</a:t>
            </a:r>
            <a:r>
              <a:rPr kumimoji="1" lang="de-DE" altLang="zh-CN" sz="2000" dirty="0">
                <a:latin typeface="Times New Roman"/>
                <a:cs typeface="Times New Roman"/>
              </a:rPr>
              <a:t>Bordes et al., NIPS 13</a:t>
            </a:r>
            <a:r>
              <a:rPr lang="en-US" altLang="zh-CN" sz="2000" dirty="0">
                <a:latin typeface="Times New Roman"/>
                <a:ea typeface="+mj-ea"/>
                <a:cs typeface="Times New Roman"/>
              </a:rPr>
              <a:t>]</a:t>
            </a:r>
            <a:endParaRPr lang="zh-CN" altLang="en-US" sz="2000" dirty="0">
              <a:latin typeface="Times New Roman"/>
              <a:ea typeface="+mj-ea"/>
              <a:cs typeface="Times New Roman"/>
            </a:endParaRPr>
          </a:p>
        </p:txBody>
      </p:sp>
      <p:sp>
        <p:nvSpPr>
          <p:cNvPr id="26" name="矩形 25">
            <a:extLst>
              <a:ext uri="{FF2B5EF4-FFF2-40B4-BE49-F238E27FC236}">
                <a16:creationId xmlns:a16="http://schemas.microsoft.com/office/drawing/2014/main" id="{15E173D9-85A9-8B4F-BD7C-239AFEC4F110}"/>
              </a:ext>
            </a:extLst>
          </p:cNvPr>
          <p:cNvSpPr/>
          <p:nvPr/>
        </p:nvSpPr>
        <p:spPr>
          <a:xfrm>
            <a:off x="419695" y="1265870"/>
            <a:ext cx="7452360" cy="707886"/>
          </a:xfrm>
          <a:prstGeom prst="rect">
            <a:avLst/>
          </a:prstGeom>
        </p:spPr>
        <p:txBody>
          <a:bodyPr wrap="square">
            <a:spAutoFit/>
          </a:bodyPr>
          <a:lstStyle/>
          <a:p>
            <a:pPr marL="308610" indent="-308610">
              <a:buFont typeface="Arial"/>
              <a:buChar char="•"/>
            </a:pPr>
            <a:r>
              <a:rPr lang="en-US" altLang="zh-TW" sz="2000" dirty="0">
                <a:latin typeface="Times New Roman"/>
                <a:cs typeface="Times New Roman"/>
              </a:rPr>
              <a:t>For each triple (</a:t>
            </a:r>
            <a:r>
              <a:rPr lang="en-US" altLang="zh-TW" sz="2000" dirty="0" err="1">
                <a:latin typeface="Times New Roman"/>
                <a:cs typeface="Times New Roman"/>
              </a:rPr>
              <a:t>Subject,Predicate,Object</a:t>
            </a:r>
            <a:r>
              <a:rPr lang="en-US" altLang="zh-TW" sz="2000" dirty="0">
                <a:latin typeface="Times New Roman"/>
                <a:cs typeface="Times New Roman"/>
              </a:rPr>
              <a:t>), “Predicate” as a </a:t>
            </a:r>
            <a:r>
              <a:rPr lang="en-US" altLang="zh-TW" sz="2000" b="1" dirty="0">
                <a:latin typeface="Times New Roman"/>
                <a:cs typeface="Times New Roman"/>
              </a:rPr>
              <a:t>translation</a:t>
            </a:r>
            <a:r>
              <a:rPr lang="en-US" altLang="zh-TW" sz="2000" dirty="0">
                <a:latin typeface="Times New Roman"/>
                <a:cs typeface="Times New Roman"/>
              </a:rPr>
              <a:t> from Subject</a:t>
            </a:r>
            <a:r>
              <a:rPr lang="zh-CN" altLang="en-US" sz="2000" dirty="0">
                <a:latin typeface="Times New Roman"/>
                <a:cs typeface="Times New Roman"/>
              </a:rPr>
              <a:t> </a:t>
            </a:r>
            <a:r>
              <a:rPr lang="en-US" altLang="zh-TW" sz="2000" dirty="0">
                <a:latin typeface="Times New Roman"/>
                <a:cs typeface="Times New Roman"/>
              </a:rPr>
              <a:t>to</a:t>
            </a:r>
            <a:r>
              <a:rPr lang="zh-CN" altLang="en-US" sz="2000" dirty="0">
                <a:latin typeface="Times New Roman"/>
                <a:cs typeface="Times New Roman"/>
              </a:rPr>
              <a:t> </a:t>
            </a:r>
            <a:r>
              <a:rPr lang="en-US" altLang="zh-TW" sz="2000" dirty="0">
                <a:latin typeface="Times New Roman"/>
                <a:cs typeface="Times New Roman"/>
              </a:rPr>
              <a:t>Object</a:t>
            </a:r>
            <a:endParaRPr lang="zh-CN" altLang="en-US" sz="2000" dirty="0">
              <a:latin typeface="Times New Roman"/>
              <a:cs typeface="Times New Roman"/>
            </a:endParaRPr>
          </a:p>
        </p:txBody>
      </p:sp>
      <p:sp>
        <p:nvSpPr>
          <p:cNvPr id="27" name="矩形 26">
            <a:extLst>
              <a:ext uri="{FF2B5EF4-FFF2-40B4-BE49-F238E27FC236}">
                <a16:creationId xmlns:a16="http://schemas.microsoft.com/office/drawing/2014/main" id="{7418D870-33A1-6344-8464-CA5E3129B042}"/>
              </a:ext>
            </a:extLst>
          </p:cNvPr>
          <p:cNvSpPr/>
          <p:nvPr/>
        </p:nvSpPr>
        <p:spPr>
          <a:xfrm>
            <a:off x="419695" y="1959242"/>
            <a:ext cx="7452360" cy="1015663"/>
          </a:xfrm>
          <a:prstGeom prst="rect">
            <a:avLst/>
          </a:prstGeom>
        </p:spPr>
        <p:txBody>
          <a:bodyPr wrap="square">
            <a:spAutoFit/>
          </a:bodyPr>
          <a:lstStyle/>
          <a:p>
            <a:pPr marL="308610" indent="-308610">
              <a:buFont typeface="Arial"/>
              <a:buChar char="•"/>
            </a:pPr>
            <a:r>
              <a:rPr lang="en-US" altLang="zh-CN" sz="2000" dirty="0">
                <a:latin typeface="Times New Roman"/>
                <a:cs typeface="Times New Roman"/>
              </a:rPr>
              <a:t>Each Subject/Predicate/Object in KG maps to a </a:t>
            </a:r>
            <a:r>
              <a:rPr lang="en-US" altLang="zh-CN" sz="2000" dirty="0" err="1">
                <a:latin typeface="Times New Roman"/>
                <a:cs typeface="Times New Roman"/>
              </a:rPr>
              <a:t>multidimension</a:t>
            </a:r>
            <a:r>
              <a:rPr lang="en-US" altLang="zh-CN" sz="2000" dirty="0">
                <a:latin typeface="Times New Roman"/>
                <a:cs typeface="Times New Roman"/>
              </a:rPr>
              <a:t> vectors</a:t>
            </a:r>
          </a:p>
          <a:p>
            <a:pPr marL="308610" indent="-308610">
              <a:buFont typeface="Arial"/>
              <a:buChar char="•"/>
            </a:pPr>
            <a:r>
              <a:rPr lang="en-US" altLang="zh-CN" sz="2000" dirty="0">
                <a:latin typeface="Times New Roman"/>
                <a:cs typeface="Times New Roman"/>
              </a:rPr>
              <a:t>Objective: </a:t>
            </a:r>
            <a:r>
              <a:rPr lang="en-US" altLang="zh-CN" sz="2000" dirty="0">
                <a:solidFill>
                  <a:srgbClr val="FF0000"/>
                </a:solidFill>
                <a:latin typeface="Times New Roman"/>
                <a:cs typeface="Times New Roman"/>
              </a:rPr>
              <a:t>S+P=O</a:t>
            </a:r>
            <a:endParaRPr lang="zh-CN" altLang="en-US" sz="2000" dirty="0">
              <a:latin typeface="Times New Roman"/>
              <a:cs typeface="Times New Roman"/>
            </a:endParaRPr>
          </a:p>
        </p:txBody>
      </p:sp>
      <p:pic>
        <p:nvPicPr>
          <p:cNvPr id="28" name="图片 27">
            <a:extLst>
              <a:ext uri="{FF2B5EF4-FFF2-40B4-BE49-F238E27FC236}">
                <a16:creationId xmlns:a16="http://schemas.microsoft.com/office/drawing/2014/main" id="{8978B6A7-582A-F34B-B9D1-2EF733AEBB0D}"/>
              </a:ext>
            </a:extLst>
          </p:cNvPr>
          <p:cNvPicPr>
            <a:picLocks noChangeAspect="1"/>
          </p:cNvPicPr>
          <p:nvPr/>
        </p:nvPicPr>
        <p:blipFill>
          <a:blip r:embed="rId3"/>
          <a:stretch>
            <a:fillRect/>
          </a:stretch>
        </p:blipFill>
        <p:spPr>
          <a:xfrm>
            <a:off x="616232" y="3458917"/>
            <a:ext cx="2604950" cy="1537292"/>
          </a:xfrm>
          <a:prstGeom prst="rect">
            <a:avLst/>
          </a:prstGeom>
        </p:spPr>
      </p:pic>
      <p:sp>
        <p:nvSpPr>
          <p:cNvPr id="29" name="文本框 28">
            <a:extLst>
              <a:ext uri="{FF2B5EF4-FFF2-40B4-BE49-F238E27FC236}">
                <a16:creationId xmlns:a16="http://schemas.microsoft.com/office/drawing/2014/main" id="{9BC459A2-CDD7-AE49-8F85-123CF781EEF5}"/>
              </a:ext>
            </a:extLst>
          </p:cNvPr>
          <p:cNvSpPr txBox="1"/>
          <p:nvPr/>
        </p:nvSpPr>
        <p:spPr>
          <a:xfrm>
            <a:off x="4145966" y="3874071"/>
            <a:ext cx="2407920" cy="400110"/>
          </a:xfrm>
          <a:prstGeom prst="rect">
            <a:avLst/>
          </a:prstGeom>
          <a:noFill/>
        </p:spPr>
        <p:txBody>
          <a:bodyPr wrap="square" rtlCol="0">
            <a:spAutoFit/>
          </a:bodyPr>
          <a:lstStyle/>
          <a:p>
            <a:r>
              <a:rPr kumimoji="1" lang="en-US" altLang="zh-CN" sz="2000" dirty="0">
                <a:solidFill>
                  <a:schemeClr val="accent1"/>
                </a:solidFill>
                <a:latin typeface="Times New Roman"/>
                <a:cs typeface="Times New Roman"/>
              </a:rPr>
              <a:t>Beijing</a:t>
            </a:r>
            <a:r>
              <a:rPr kumimoji="1" lang="zh-CN" altLang="en-US" sz="2000" dirty="0">
                <a:solidFill>
                  <a:schemeClr val="accent1"/>
                </a:solidFill>
                <a:latin typeface="Times New Roman"/>
                <a:cs typeface="Times New Roman"/>
              </a:rPr>
              <a:t>   </a:t>
            </a:r>
            <a:r>
              <a:rPr kumimoji="1" lang="zh-CN" altLang="en-US" sz="2000" dirty="0">
                <a:solidFill>
                  <a:schemeClr val="accent1"/>
                </a:solidFill>
                <a:latin typeface="Times New Roman"/>
                <a:ea typeface="ＭＳ ゴシック"/>
                <a:cs typeface="Times New Roman"/>
              </a:rPr>
              <a:t>−</a:t>
            </a:r>
            <a:r>
              <a:rPr kumimoji="1" lang="zh-CN" altLang="en-US" sz="2000" dirty="0">
                <a:solidFill>
                  <a:schemeClr val="accent1"/>
                </a:solidFill>
                <a:latin typeface="Times New Roman"/>
                <a:cs typeface="Times New Roman"/>
              </a:rPr>
              <a:t>   </a:t>
            </a:r>
            <a:r>
              <a:rPr kumimoji="1" lang="en-US" altLang="zh-CN" sz="2000" dirty="0">
                <a:solidFill>
                  <a:schemeClr val="accent1"/>
                </a:solidFill>
                <a:latin typeface="Times New Roman"/>
                <a:cs typeface="Times New Roman"/>
              </a:rPr>
              <a:t>China</a:t>
            </a:r>
            <a:r>
              <a:rPr kumimoji="1" lang="zh-CN" altLang="en-US" sz="2000" dirty="0">
                <a:solidFill>
                  <a:schemeClr val="accent1"/>
                </a:solidFill>
                <a:latin typeface="Times New Roman"/>
                <a:cs typeface="Times New Roman"/>
              </a:rPr>
              <a:t> </a:t>
            </a:r>
          </a:p>
        </p:txBody>
      </p:sp>
      <p:sp>
        <p:nvSpPr>
          <p:cNvPr id="30" name="文本框 29">
            <a:extLst>
              <a:ext uri="{FF2B5EF4-FFF2-40B4-BE49-F238E27FC236}">
                <a16:creationId xmlns:a16="http://schemas.microsoft.com/office/drawing/2014/main" id="{6957D69C-7976-164E-A645-4CAC5EEC1443}"/>
              </a:ext>
            </a:extLst>
          </p:cNvPr>
          <p:cNvSpPr txBox="1"/>
          <p:nvPr/>
        </p:nvSpPr>
        <p:spPr>
          <a:xfrm>
            <a:off x="4067981" y="4485575"/>
            <a:ext cx="2407920" cy="400110"/>
          </a:xfrm>
          <a:prstGeom prst="rect">
            <a:avLst/>
          </a:prstGeom>
          <a:noFill/>
        </p:spPr>
        <p:txBody>
          <a:bodyPr wrap="square" rtlCol="0">
            <a:spAutoFit/>
          </a:bodyPr>
          <a:lstStyle/>
          <a:p>
            <a:r>
              <a:rPr kumimoji="1" lang="zh-CN" altLang="en-US" sz="2000" dirty="0">
                <a:solidFill>
                  <a:schemeClr val="accent1"/>
                </a:solidFill>
                <a:latin typeface="Times New Roman"/>
                <a:cs typeface="Times New Roman"/>
              </a:rPr>
              <a:t> </a:t>
            </a:r>
            <a:r>
              <a:rPr kumimoji="1" lang="en-US" altLang="zh-CN" sz="2000" dirty="0">
                <a:solidFill>
                  <a:schemeClr val="accent1"/>
                </a:solidFill>
                <a:latin typeface="Times New Roman"/>
                <a:cs typeface="Times New Roman"/>
              </a:rPr>
              <a:t>Ottawa</a:t>
            </a:r>
            <a:r>
              <a:rPr kumimoji="1" lang="zh-CN" altLang="en-US" sz="2000" dirty="0">
                <a:solidFill>
                  <a:schemeClr val="accent1"/>
                </a:solidFill>
                <a:latin typeface="Times New Roman"/>
                <a:cs typeface="Times New Roman"/>
              </a:rPr>
              <a:t>  </a:t>
            </a:r>
            <a:r>
              <a:rPr kumimoji="1" lang="zh-CN" altLang="en-US" sz="2000" dirty="0">
                <a:solidFill>
                  <a:schemeClr val="accent1"/>
                </a:solidFill>
                <a:latin typeface="Times New Roman"/>
                <a:ea typeface="ＭＳ ゴシック"/>
                <a:cs typeface="Times New Roman"/>
              </a:rPr>
              <a:t>−</a:t>
            </a:r>
            <a:r>
              <a:rPr kumimoji="1" lang="zh-CN" altLang="zh-CN" sz="2000" dirty="0">
                <a:solidFill>
                  <a:schemeClr val="accent1"/>
                </a:solidFill>
                <a:latin typeface="Times New Roman"/>
                <a:ea typeface="ＭＳ ゴシック"/>
                <a:cs typeface="Times New Roman"/>
              </a:rPr>
              <a:t> </a:t>
            </a:r>
            <a:r>
              <a:rPr kumimoji="1" lang="en-US" altLang="zh-CN" sz="2000" dirty="0">
                <a:solidFill>
                  <a:schemeClr val="accent1"/>
                </a:solidFill>
                <a:latin typeface="Times New Roman"/>
                <a:ea typeface="ＭＳ ゴシック"/>
                <a:cs typeface="Times New Roman"/>
              </a:rPr>
              <a:t>Canada</a:t>
            </a:r>
            <a:endParaRPr kumimoji="1" lang="zh-CN" altLang="en-US" sz="2000" dirty="0">
              <a:solidFill>
                <a:schemeClr val="accent1"/>
              </a:solidFill>
              <a:latin typeface="Times New Roman"/>
              <a:cs typeface="Times New Roman"/>
            </a:endParaRPr>
          </a:p>
        </p:txBody>
      </p:sp>
      <p:sp>
        <p:nvSpPr>
          <p:cNvPr id="31" name="文本框 30">
            <a:extLst>
              <a:ext uri="{FF2B5EF4-FFF2-40B4-BE49-F238E27FC236}">
                <a16:creationId xmlns:a16="http://schemas.microsoft.com/office/drawing/2014/main" id="{B37D5846-34FC-2449-A8E7-F5F40158700F}"/>
              </a:ext>
            </a:extLst>
          </p:cNvPr>
          <p:cNvSpPr txBox="1"/>
          <p:nvPr/>
        </p:nvSpPr>
        <p:spPr>
          <a:xfrm>
            <a:off x="4176443" y="4137307"/>
            <a:ext cx="2920548" cy="477054"/>
          </a:xfrm>
          <a:prstGeom prst="rect">
            <a:avLst/>
          </a:prstGeom>
          <a:noFill/>
        </p:spPr>
        <p:txBody>
          <a:bodyPr wrap="square" rtlCol="0">
            <a:spAutoFit/>
          </a:bodyPr>
          <a:lstStyle/>
          <a:p>
            <a:r>
              <a:rPr kumimoji="1" lang="zh-CN" altLang="en-US" sz="2500" dirty="0">
                <a:solidFill>
                  <a:schemeClr val="accent1"/>
                </a:solidFill>
                <a:latin typeface="Times New Roman"/>
                <a:cs typeface="Times New Roman"/>
              </a:rPr>
              <a:t>≈</a:t>
            </a:r>
          </a:p>
        </p:txBody>
      </p:sp>
      <p:pic>
        <p:nvPicPr>
          <p:cNvPr id="32" name="图片 31">
            <a:extLst>
              <a:ext uri="{FF2B5EF4-FFF2-40B4-BE49-F238E27FC236}">
                <a16:creationId xmlns:a16="http://schemas.microsoft.com/office/drawing/2014/main" id="{9D186EC3-63AB-6A4E-8C4A-841893716295}"/>
              </a:ext>
            </a:extLst>
          </p:cNvPr>
          <p:cNvPicPr>
            <a:picLocks noChangeAspect="1"/>
          </p:cNvPicPr>
          <p:nvPr/>
        </p:nvPicPr>
        <p:blipFill>
          <a:blip r:embed="rId4"/>
          <a:stretch>
            <a:fillRect/>
          </a:stretch>
        </p:blipFill>
        <p:spPr>
          <a:xfrm>
            <a:off x="616232" y="3074036"/>
            <a:ext cx="4489850" cy="285750"/>
          </a:xfrm>
          <a:prstGeom prst="rect">
            <a:avLst/>
          </a:prstGeom>
        </p:spPr>
      </p:pic>
      <p:graphicFrame>
        <p:nvGraphicFramePr>
          <p:cNvPr id="33" name="表格 13">
            <a:extLst>
              <a:ext uri="{FF2B5EF4-FFF2-40B4-BE49-F238E27FC236}">
                <a16:creationId xmlns:a16="http://schemas.microsoft.com/office/drawing/2014/main" id="{BA6A8F5E-B516-3443-833A-9BD9ECD7A278}"/>
              </a:ext>
            </a:extLst>
          </p:cNvPr>
          <p:cNvGraphicFramePr>
            <a:graphicFrameLocks noGrp="1"/>
          </p:cNvGraphicFramePr>
          <p:nvPr>
            <p:extLst>
              <p:ext uri="{D42A27DB-BD31-4B8C-83A1-F6EECF244321}">
                <p14:modId xmlns:p14="http://schemas.microsoft.com/office/powerpoint/2010/main" val="4194557812"/>
              </p:ext>
            </p:extLst>
          </p:nvPr>
        </p:nvGraphicFramePr>
        <p:xfrm>
          <a:off x="5271941" y="2536488"/>
          <a:ext cx="2993884" cy="1126189"/>
        </p:xfrm>
        <a:graphic>
          <a:graphicData uri="http://schemas.openxmlformats.org/drawingml/2006/table">
            <a:tbl>
              <a:tblPr firstRow="1" bandRow="1">
                <a:tableStyleId>{5C22544A-7EE6-4342-B048-85BDC9FD1C3A}</a:tableStyleId>
              </a:tblPr>
              <a:tblGrid>
                <a:gridCol w="1083301">
                  <a:extLst>
                    <a:ext uri="{9D8B030D-6E8A-4147-A177-3AD203B41FA5}">
                      <a16:colId xmlns:a16="http://schemas.microsoft.com/office/drawing/2014/main" val="20000"/>
                    </a:ext>
                  </a:extLst>
                </a:gridCol>
                <a:gridCol w="827919">
                  <a:extLst>
                    <a:ext uri="{9D8B030D-6E8A-4147-A177-3AD203B41FA5}">
                      <a16:colId xmlns:a16="http://schemas.microsoft.com/office/drawing/2014/main" val="20001"/>
                    </a:ext>
                  </a:extLst>
                </a:gridCol>
                <a:gridCol w="1082664">
                  <a:extLst>
                    <a:ext uri="{9D8B030D-6E8A-4147-A177-3AD203B41FA5}">
                      <a16:colId xmlns:a16="http://schemas.microsoft.com/office/drawing/2014/main" val="20002"/>
                    </a:ext>
                  </a:extLst>
                </a:gridCol>
              </a:tblGrid>
              <a:tr h="301763">
                <a:tc>
                  <a:txBody>
                    <a:bodyPr/>
                    <a:lstStyle/>
                    <a:p>
                      <a:pPr algn="ctr"/>
                      <a:r>
                        <a:rPr lang="en-US" altLang="zh-CN" sz="1500" b="1" dirty="0">
                          <a:solidFill>
                            <a:srgbClr val="800000"/>
                          </a:solidFill>
                        </a:rPr>
                        <a:t>S</a:t>
                      </a:r>
                    </a:p>
                  </a:txBody>
                  <a:tcPr marL="82294" marR="82294" marT="34295" marB="34295"/>
                </a:tc>
                <a:tc>
                  <a:txBody>
                    <a:bodyPr/>
                    <a:lstStyle/>
                    <a:p>
                      <a:pPr algn="ctr"/>
                      <a:r>
                        <a:rPr lang="en-US" altLang="zh-CN" sz="1500" b="1" dirty="0">
                          <a:solidFill>
                            <a:srgbClr val="800000"/>
                          </a:solidFill>
                        </a:rPr>
                        <a:t>P</a:t>
                      </a:r>
                      <a:endParaRPr lang="zh-CN" altLang="en-US" sz="1500" b="1" dirty="0">
                        <a:solidFill>
                          <a:srgbClr val="800000"/>
                        </a:solidFill>
                      </a:endParaRPr>
                    </a:p>
                  </a:txBody>
                  <a:tcPr marL="82294" marR="82294" marT="34295" marB="34295"/>
                </a:tc>
                <a:tc>
                  <a:txBody>
                    <a:bodyPr/>
                    <a:lstStyle/>
                    <a:p>
                      <a:pPr algn="ctr"/>
                      <a:r>
                        <a:rPr lang="en-US" altLang="zh-CN" sz="1500" b="1" dirty="0">
                          <a:solidFill>
                            <a:srgbClr val="800000"/>
                          </a:solidFill>
                        </a:rPr>
                        <a:t>O</a:t>
                      </a:r>
                      <a:endParaRPr lang="zh-CN" altLang="en-US" sz="1500" b="1" dirty="0">
                        <a:solidFill>
                          <a:srgbClr val="800000"/>
                        </a:solidFill>
                      </a:endParaRPr>
                    </a:p>
                  </a:txBody>
                  <a:tcPr marL="82294" marR="82294" marT="34295" marB="34295"/>
                </a:tc>
                <a:extLst>
                  <a:ext uri="{0D108BD9-81ED-4DB2-BD59-A6C34878D82A}">
                    <a16:rowId xmlns:a16="http://schemas.microsoft.com/office/drawing/2014/main" val="10000"/>
                  </a:ext>
                </a:extLst>
              </a:tr>
              <a:tr h="351966">
                <a:tc>
                  <a:txBody>
                    <a:bodyPr/>
                    <a:lstStyle/>
                    <a:p>
                      <a:pPr algn="ctr"/>
                      <a:r>
                        <a:rPr lang="en-US" altLang="zh-CN" sz="1100" b="1" i="0" u="none" strike="noStrike" kern="1200" baseline="0" dirty="0">
                          <a:solidFill>
                            <a:schemeClr val="dk1"/>
                          </a:solidFill>
                          <a:latin typeface="+mn-lt"/>
                          <a:ea typeface="+mn-ea"/>
                          <a:cs typeface="+mn-cs"/>
                        </a:rPr>
                        <a:t>China</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Capital</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Beijing</a:t>
                      </a:r>
                      <a:endParaRPr lang="zh-CN" altLang="en-US" sz="1100" b="1" dirty="0">
                        <a:latin typeface="+mn-lt"/>
                      </a:endParaRPr>
                    </a:p>
                  </a:txBody>
                  <a:tcPr marL="82294" marR="82294" marT="34295" marB="34295"/>
                </a:tc>
                <a:extLst>
                  <a:ext uri="{0D108BD9-81ED-4DB2-BD59-A6C34878D82A}">
                    <a16:rowId xmlns:a16="http://schemas.microsoft.com/office/drawing/2014/main" val="10001"/>
                  </a:ext>
                </a:extLst>
              </a:tr>
              <a:tr h="2331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a:solidFill>
                            <a:schemeClr val="dk1"/>
                          </a:solidFill>
                          <a:latin typeface="+mn-lt"/>
                          <a:ea typeface="+mn-ea"/>
                          <a:cs typeface="+mn-cs"/>
                        </a:rPr>
                        <a:t>Canada</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Capital</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Ottawa</a:t>
                      </a:r>
                      <a:endParaRPr lang="zh-CN" altLang="en-US" sz="1100" b="1" dirty="0">
                        <a:latin typeface="+mn-lt"/>
                      </a:endParaRPr>
                    </a:p>
                  </a:txBody>
                  <a:tcPr marL="82294" marR="82294" marT="34295" marB="34295"/>
                </a:tc>
                <a:extLst>
                  <a:ext uri="{0D108BD9-81ED-4DB2-BD59-A6C34878D82A}">
                    <a16:rowId xmlns:a16="http://schemas.microsoft.com/office/drawing/2014/main" val="10002"/>
                  </a:ext>
                </a:extLst>
              </a:tr>
              <a:tr h="2331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a:t>
                      </a:r>
                      <a:endParaRPr lang="zh-CN" altLang="en-US" sz="1100" b="1" dirty="0">
                        <a:latin typeface="+mn-lt"/>
                      </a:endParaRPr>
                    </a:p>
                  </a:txBody>
                  <a:tcPr marL="82294" marR="82294" marT="34295" marB="34295"/>
                </a:tc>
                <a:tc>
                  <a:txBody>
                    <a:bodyPr/>
                    <a:lstStyle/>
                    <a:p>
                      <a:pPr algn="ctr"/>
                      <a:r>
                        <a:rPr lang="en-US" altLang="zh-CN" sz="1100" b="1" dirty="0">
                          <a:latin typeface="+mn-lt"/>
                        </a:rPr>
                        <a:t>……</a:t>
                      </a:r>
                      <a:endParaRPr lang="zh-CN" altLang="en-US" sz="1100" b="1" dirty="0">
                        <a:latin typeface="+mn-lt"/>
                      </a:endParaRPr>
                    </a:p>
                  </a:txBody>
                  <a:tcPr marL="82294" marR="82294" marT="34295" marB="34295"/>
                </a:tc>
                <a:tc>
                  <a:txBody>
                    <a:bodyPr/>
                    <a:lstStyle/>
                    <a:p>
                      <a:pPr algn="ctr"/>
                      <a:r>
                        <a:rPr lang="en-US" altLang="zh-CN" sz="1100" b="1" dirty="0">
                          <a:latin typeface="+mn-lt"/>
                        </a:rPr>
                        <a:t>……</a:t>
                      </a:r>
                      <a:endParaRPr lang="zh-CN" altLang="en-US" sz="1100" b="1" dirty="0">
                        <a:latin typeface="+mn-lt"/>
                      </a:endParaRPr>
                    </a:p>
                  </a:txBody>
                  <a:tcPr marL="82294" marR="82294" marT="34295" marB="34295"/>
                </a:tc>
                <a:extLst>
                  <a:ext uri="{0D108BD9-81ED-4DB2-BD59-A6C34878D82A}">
                    <a16:rowId xmlns:a16="http://schemas.microsoft.com/office/drawing/2014/main" val="10003"/>
                  </a:ext>
                </a:extLst>
              </a:tr>
            </a:tbl>
          </a:graphicData>
        </a:graphic>
      </p:graphicFrame>
      <p:sp>
        <p:nvSpPr>
          <p:cNvPr id="34" name="文本框 5">
            <a:extLst>
              <a:ext uri="{FF2B5EF4-FFF2-40B4-BE49-F238E27FC236}">
                <a16:creationId xmlns:a16="http://schemas.microsoft.com/office/drawing/2014/main" id="{1E4F3F3C-5016-A74E-86C4-19BF241C9FC5}"/>
              </a:ext>
            </a:extLst>
          </p:cNvPr>
          <p:cNvSpPr txBox="1"/>
          <p:nvPr/>
        </p:nvSpPr>
        <p:spPr>
          <a:xfrm>
            <a:off x="6599512" y="4131592"/>
            <a:ext cx="1859279" cy="477054"/>
          </a:xfrm>
          <a:prstGeom prst="rect">
            <a:avLst/>
          </a:prstGeom>
          <a:noFill/>
        </p:spPr>
        <p:txBody>
          <a:bodyPr wrap="square" rtlCol="0">
            <a:spAutoFit/>
          </a:bodyPr>
          <a:lstStyle/>
          <a:p>
            <a:r>
              <a:rPr kumimoji="1" lang="zh-CN" altLang="en-US" sz="2500" dirty="0">
                <a:solidFill>
                  <a:schemeClr val="accent1"/>
                </a:solidFill>
                <a:latin typeface="Times New Roman"/>
                <a:cs typeface="Times New Roman"/>
              </a:rPr>
              <a:t>=</a:t>
            </a:r>
            <a:r>
              <a:rPr kumimoji="1" lang="en-US" altLang="zh-CN" sz="2500" dirty="0">
                <a:solidFill>
                  <a:schemeClr val="accent1"/>
                </a:solidFill>
                <a:latin typeface="Times New Roman"/>
                <a:cs typeface="Times New Roman"/>
              </a:rPr>
              <a:t>Capital</a:t>
            </a:r>
            <a:endParaRPr kumimoji="1" lang="zh-CN" altLang="en-US" sz="2500" dirty="0">
              <a:solidFill>
                <a:schemeClr val="accent1"/>
              </a:solidFill>
              <a:latin typeface="Times New Roman"/>
              <a:cs typeface="Times New Roman"/>
            </a:endParaRPr>
          </a:p>
        </p:txBody>
      </p:sp>
    </p:spTree>
    <p:extLst>
      <p:ext uri="{BB962C8B-B14F-4D97-AF65-F5344CB8AC3E}">
        <p14:creationId xmlns:p14="http://schemas.microsoft.com/office/powerpoint/2010/main" val="3918665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44</a:t>
            </a:fld>
            <a:endParaRPr kumimoji="1" lang="zh-CN" altLang="en-US" dirty="0"/>
          </a:p>
        </p:txBody>
      </p:sp>
      <p:sp>
        <p:nvSpPr>
          <p:cNvPr id="16" name="矩形 15">
            <a:extLst>
              <a:ext uri="{FF2B5EF4-FFF2-40B4-BE49-F238E27FC236}">
                <a16:creationId xmlns:a16="http://schemas.microsoft.com/office/drawing/2014/main" id="{247F0513-D997-DC42-B0BE-8AB670C67EDE}"/>
              </a:ext>
            </a:extLst>
          </p:cNvPr>
          <p:cNvSpPr/>
          <p:nvPr/>
        </p:nvSpPr>
        <p:spPr>
          <a:xfrm>
            <a:off x="419695" y="882829"/>
            <a:ext cx="5498621" cy="400110"/>
          </a:xfrm>
          <a:prstGeom prst="rect">
            <a:avLst/>
          </a:prstGeom>
        </p:spPr>
        <p:txBody>
          <a:bodyPr wrap="none">
            <a:spAutoFit/>
          </a:bodyPr>
          <a:lstStyle/>
          <a:p>
            <a:r>
              <a:rPr lang="en-US" altLang="zh-CN" sz="2000" b="1" dirty="0">
                <a:latin typeface="Times New Roman"/>
                <a:ea typeface="+mj-ea"/>
                <a:cs typeface="Times New Roman"/>
              </a:rPr>
              <a:t>Semantic</a:t>
            </a:r>
            <a:r>
              <a:rPr lang="zh-CN" altLang="en-US" sz="2000" b="1" dirty="0">
                <a:latin typeface="Times New Roman"/>
                <a:ea typeface="+mj-ea"/>
                <a:cs typeface="Times New Roman"/>
              </a:rPr>
              <a:t> </a:t>
            </a:r>
            <a:r>
              <a:rPr lang="en-US" altLang="zh-CN" sz="2000" b="1" dirty="0">
                <a:latin typeface="Times New Roman"/>
                <a:ea typeface="+mj-ea"/>
                <a:cs typeface="Times New Roman"/>
              </a:rPr>
              <a:t>Parsing</a:t>
            </a:r>
            <a:r>
              <a:rPr lang="zh-CN" altLang="en-US" sz="2000" b="1" dirty="0">
                <a:latin typeface="Times New Roman"/>
                <a:ea typeface="+mj-ea"/>
                <a:cs typeface="Times New Roman"/>
              </a:rPr>
              <a:t>        </a:t>
            </a:r>
            <a:r>
              <a:rPr lang="en-US" altLang="zh-CN" sz="2000" dirty="0">
                <a:latin typeface="Times New Roman"/>
                <a:ea typeface="+mj-ea"/>
                <a:cs typeface="Times New Roman"/>
              </a:rPr>
              <a:t>[</a:t>
            </a:r>
            <a:r>
              <a:rPr kumimoji="1" lang="de-DE" altLang="zh-CN" sz="2000" dirty="0" err="1">
                <a:latin typeface="Times New Roman"/>
                <a:cs typeface="Times New Roman"/>
              </a:rPr>
              <a:t>Zettlemoyer</a:t>
            </a:r>
            <a:r>
              <a:rPr kumimoji="1" lang="zh-CN" altLang="en-US" sz="2000" dirty="0">
                <a:latin typeface="Times New Roman"/>
                <a:cs typeface="Times New Roman"/>
              </a:rPr>
              <a:t> </a:t>
            </a:r>
            <a:r>
              <a:rPr kumimoji="1" lang="en-US" altLang="zh-CN" sz="2000" dirty="0">
                <a:latin typeface="Times New Roman"/>
                <a:cs typeface="Times New Roman"/>
              </a:rPr>
              <a:t>et</a:t>
            </a:r>
            <a:r>
              <a:rPr kumimoji="1" lang="zh-CN" altLang="en-US" sz="2000" dirty="0">
                <a:latin typeface="Times New Roman"/>
                <a:cs typeface="Times New Roman"/>
              </a:rPr>
              <a:t> </a:t>
            </a:r>
            <a:r>
              <a:rPr kumimoji="1" lang="en-US" altLang="zh-CN" sz="2000" dirty="0">
                <a:latin typeface="Times New Roman"/>
                <a:cs typeface="Times New Roman"/>
              </a:rPr>
              <a:t>al.,</a:t>
            </a:r>
            <a:r>
              <a:rPr kumimoji="1" lang="zh-CN" altLang="en-US" sz="2000" dirty="0">
                <a:latin typeface="Times New Roman"/>
                <a:cs typeface="Times New Roman"/>
              </a:rPr>
              <a:t> </a:t>
            </a:r>
            <a:r>
              <a:rPr kumimoji="1" lang="en-US" altLang="zh-CN" sz="2000" dirty="0">
                <a:latin typeface="Times New Roman"/>
                <a:cs typeface="Times New Roman"/>
              </a:rPr>
              <a:t>UAI</a:t>
            </a:r>
            <a:r>
              <a:rPr kumimoji="1" lang="zh-CN" altLang="en-US" sz="2000" dirty="0">
                <a:latin typeface="Times New Roman"/>
                <a:cs typeface="Times New Roman"/>
              </a:rPr>
              <a:t> </a:t>
            </a:r>
            <a:r>
              <a:rPr kumimoji="1" lang="en-US" altLang="zh-CN" sz="2000" dirty="0">
                <a:latin typeface="Times New Roman"/>
                <a:cs typeface="Times New Roman"/>
              </a:rPr>
              <a:t>05</a:t>
            </a:r>
            <a:r>
              <a:rPr lang="en-US" altLang="zh-CN" sz="2000" dirty="0">
                <a:latin typeface="Times New Roman"/>
                <a:ea typeface="+mj-ea"/>
                <a:cs typeface="Times New Roman"/>
              </a:rPr>
              <a:t>]</a:t>
            </a:r>
            <a:endParaRPr lang="zh-CN" altLang="en-US" sz="2000" dirty="0">
              <a:latin typeface="Times New Roman"/>
              <a:ea typeface="+mj-ea"/>
              <a:cs typeface="Times New Roman"/>
            </a:endParaRPr>
          </a:p>
        </p:txBody>
      </p:sp>
      <p:sp>
        <p:nvSpPr>
          <p:cNvPr id="17" name="矩形 16">
            <a:extLst>
              <a:ext uri="{FF2B5EF4-FFF2-40B4-BE49-F238E27FC236}">
                <a16:creationId xmlns:a16="http://schemas.microsoft.com/office/drawing/2014/main" id="{F6FA992C-46BD-B34C-8E51-24FBBB18FB8B}"/>
              </a:ext>
            </a:extLst>
          </p:cNvPr>
          <p:cNvSpPr/>
          <p:nvPr/>
        </p:nvSpPr>
        <p:spPr>
          <a:xfrm>
            <a:off x="419695" y="1392683"/>
            <a:ext cx="8076359" cy="682238"/>
          </a:xfrm>
          <a:prstGeom prst="rect">
            <a:avLst/>
          </a:prstGeom>
        </p:spPr>
        <p:txBody>
          <a:bodyPr wrap="square">
            <a:spAutoFit/>
          </a:bodyPr>
          <a:lstStyle/>
          <a:p>
            <a:pPr>
              <a:lnSpc>
                <a:spcPts val="2250"/>
              </a:lnSpc>
            </a:pPr>
            <a:r>
              <a:rPr lang="en-US" altLang="zh-CN" sz="2000" dirty="0">
                <a:latin typeface="Times New Roman"/>
                <a:ea typeface="+mj-ea"/>
                <a:cs typeface="Times New Roman"/>
              </a:rPr>
              <a:t>Transforming natural language (NL) sentences into computer</a:t>
            </a:r>
            <a:r>
              <a:rPr lang="zh-CN" altLang="en-US" sz="2000" dirty="0">
                <a:latin typeface="Times New Roman"/>
                <a:ea typeface="+mj-ea"/>
                <a:cs typeface="Times New Roman"/>
              </a:rPr>
              <a:t> </a:t>
            </a:r>
            <a:r>
              <a:rPr lang="en-US" altLang="zh-CN" sz="2000" dirty="0">
                <a:latin typeface="Times New Roman"/>
                <a:ea typeface="+mj-ea"/>
                <a:cs typeface="Times New Roman"/>
              </a:rPr>
              <a:t>executable complete meaning representations (MRs)</a:t>
            </a:r>
            <a:r>
              <a:rPr lang="zh-CN" altLang="en-US" sz="2000" dirty="0">
                <a:latin typeface="Times New Roman"/>
                <a:ea typeface="+mj-ea"/>
                <a:cs typeface="Times New Roman"/>
              </a:rPr>
              <a:t> </a:t>
            </a:r>
            <a:r>
              <a:rPr lang="en-US" altLang="zh-CN" sz="2000" dirty="0">
                <a:latin typeface="Times New Roman"/>
                <a:ea typeface="+mj-ea"/>
                <a:cs typeface="Times New Roman"/>
              </a:rPr>
              <a:t>for domain-</a:t>
            </a:r>
            <a:r>
              <a:rPr lang="en-US" altLang="zh-CN" sz="2000" dirty="0" err="1">
                <a:latin typeface="Times New Roman"/>
                <a:ea typeface="+mj-ea"/>
                <a:cs typeface="Times New Roman"/>
              </a:rPr>
              <a:t>specic</a:t>
            </a:r>
            <a:r>
              <a:rPr lang="en-US" altLang="zh-CN" sz="2000" dirty="0">
                <a:latin typeface="Times New Roman"/>
                <a:ea typeface="+mj-ea"/>
                <a:cs typeface="Times New Roman"/>
              </a:rPr>
              <a:t> applications.</a:t>
            </a:r>
            <a:endParaRPr lang="zh-CN" altLang="en-US" sz="2000" dirty="0">
              <a:latin typeface="Times New Roman"/>
              <a:ea typeface="+mj-ea"/>
              <a:cs typeface="Times New Roman"/>
            </a:endParaRPr>
          </a:p>
        </p:txBody>
      </p:sp>
      <p:sp>
        <p:nvSpPr>
          <p:cNvPr id="18" name="文本框 17">
            <a:extLst>
              <a:ext uri="{FF2B5EF4-FFF2-40B4-BE49-F238E27FC236}">
                <a16:creationId xmlns:a16="http://schemas.microsoft.com/office/drawing/2014/main" id="{8E0EF599-B1BB-FB44-92E4-0228E71A88D7}"/>
              </a:ext>
            </a:extLst>
          </p:cNvPr>
          <p:cNvSpPr txBox="1"/>
          <p:nvPr/>
        </p:nvSpPr>
        <p:spPr>
          <a:xfrm>
            <a:off x="438991" y="2155689"/>
            <a:ext cx="6050281" cy="400110"/>
          </a:xfrm>
          <a:prstGeom prst="rect">
            <a:avLst/>
          </a:prstGeom>
          <a:noFill/>
        </p:spPr>
        <p:txBody>
          <a:bodyPr wrap="square" rtlCol="0">
            <a:spAutoFit/>
          </a:bodyPr>
          <a:lstStyle/>
          <a:p>
            <a:r>
              <a:rPr kumimoji="1" lang="en-US" altLang="zh-CN" sz="2000" dirty="0">
                <a:solidFill>
                  <a:srgbClr val="5B9BD5"/>
                </a:solidFill>
              </a:rPr>
              <a:t>E.g.,</a:t>
            </a:r>
            <a:r>
              <a:rPr kumimoji="1" lang="zh-CN" altLang="en-US" sz="2000" dirty="0">
                <a:solidFill>
                  <a:srgbClr val="5B9BD5"/>
                </a:solidFill>
              </a:rPr>
              <a:t> </a:t>
            </a:r>
            <a:r>
              <a:rPr kumimoji="1" lang="en-US" altLang="zh-CN" sz="2000" dirty="0">
                <a:solidFill>
                  <a:srgbClr val="5B9BD5"/>
                </a:solidFill>
              </a:rPr>
              <a:t>“</a:t>
            </a:r>
            <a:r>
              <a:rPr lang="en-US" altLang="zh-CN" sz="2000" dirty="0">
                <a:solidFill>
                  <a:srgbClr val="5B9BD5"/>
                </a:solidFill>
              </a:rPr>
              <a:t>Which states borders New Mexico ?</a:t>
            </a:r>
            <a:r>
              <a:rPr kumimoji="1" lang="en-US" altLang="zh-CN" sz="2000" dirty="0">
                <a:solidFill>
                  <a:srgbClr val="5B9BD5"/>
                </a:solidFill>
              </a:rPr>
              <a:t>”</a:t>
            </a:r>
            <a:endParaRPr kumimoji="1" lang="zh-CN" altLang="en-US" sz="2000" dirty="0">
              <a:solidFill>
                <a:srgbClr val="5B9BD5"/>
              </a:solidFill>
            </a:endParaRPr>
          </a:p>
        </p:txBody>
      </p:sp>
      <p:pic>
        <p:nvPicPr>
          <p:cNvPr id="19" name="图片 18" descr="lam.gif">
            <a:extLst>
              <a:ext uri="{FF2B5EF4-FFF2-40B4-BE49-F238E27FC236}">
                <a16:creationId xmlns:a16="http://schemas.microsoft.com/office/drawing/2014/main" id="{5D2F16D5-6FAD-C948-AD73-E28322663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67" y="3193367"/>
            <a:ext cx="4722636" cy="282485"/>
          </a:xfrm>
          <a:prstGeom prst="rect">
            <a:avLst/>
          </a:prstGeom>
        </p:spPr>
      </p:pic>
      <p:sp>
        <p:nvSpPr>
          <p:cNvPr id="20" name="文本框 19">
            <a:extLst>
              <a:ext uri="{FF2B5EF4-FFF2-40B4-BE49-F238E27FC236}">
                <a16:creationId xmlns:a16="http://schemas.microsoft.com/office/drawing/2014/main" id="{DCAD64F7-4BF3-2245-830C-319268B76411}"/>
              </a:ext>
            </a:extLst>
          </p:cNvPr>
          <p:cNvSpPr txBox="1"/>
          <p:nvPr/>
        </p:nvSpPr>
        <p:spPr>
          <a:xfrm>
            <a:off x="438991" y="2623698"/>
            <a:ext cx="5974080" cy="400110"/>
          </a:xfrm>
          <a:prstGeom prst="rect">
            <a:avLst/>
          </a:prstGeom>
          <a:noFill/>
        </p:spPr>
        <p:txBody>
          <a:bodyPr wrap="square" rtlCol="0">
            <a:spAutoFit/>
          </a:bodyPr>
          <a:lstStyle/>
          <a:p>
            <a:r>
              <a:rPr kumimoji="1" lang="en-US" altLang="zh-CN" sz="2000" dirty="0"/>
              <a:t>Lambda-</a:t>
            </a:r>
            <a:r>
              <a:rPr lang="en-US" altLang="zh-CN" sz="2000" b="1" dirty="0"/>
              <a:t>calculus </a:t>
            </a:r>
            <a:r>
              <a:rPr kumimoji="1" lang="zh-CN" altLang="en-US" sz="2000" dirty="0"/>
              <a:t>  </a:t>
            </a:r>
            <a:r>
              <a:rPr kumimoji="1" lang="zh-CN" altLang="zh-CN" sz="2000" dirty="0"/>
              <a:t>[</a:t>
            </a:r>
            <a:r>
              <a:rPr kumimoji="1" lang="en-US" altLang="zh-CN" sz="2000" dirty="0"/>
              <a:t>Alonzo Church,</a:t>
            </a:r>
            <a:r>
              <a:rPr kumimoji="1" lang="zh-CN" altLang="en-US" sz="2000" dirty="0"/>
              <a:t> </a:t>
            </a:r>
            <a:r>
              <a:rPr kumimoji="1" lang="en-US" altLang="zh-CN" sz="2000" dirty="0"/>
              <a:t>1940</a:t>
            </a:r>
            <a:r>
              <a:rPr kumimoji="1" lang="zh-CN" altLang="en-US" sz="2000" dirty="0"/>
              <a:t> </a:t>
            </a:r>
            <a:r>
              <a:rPr kumimoji="1" lang="en-US" altLang="zh-CN" sz="2000" dirty="0"/>
              <a:t>]</a:t>
            </a:r>
            <a:endParaRPr kumimoji="1" lang="zh-CN" altLang="en-US" sz="2000" dirty="0"/>
          </a:p>
        </p:txBody>
      </p:sp>
      <p:sp>
        <p:nvSpPr>
          <p:cNvPr id="21" name="矩形 20">
            <a:extLst>
              <a:ext uri="{FF2B5EF4-FFF2-40B4-BE49-F238E27FC236}">
                <a16:creationId xmlns:a16="http://schemas.microsoft.com/office/drawing/2014/main" id="{79CB1E83-2B2C-5C40-8197-D210DF7B5E61}"/>
              </a:ext>
            </a:extLst>
          </p:cNvPr>
          <p:cNvSpPr/>
          <p:nvPr/>
        </p:nvSpPr>
        <p:spPr>
          <a:xfrm>
            <a:off x="510973" y="3622723"/>
            <a:ext cx="7376160" cy="1015663"/>
          </a:xfrm>
          <a:prstGeom prst="rect">
            <a:avLst/>
          </a:prstGeom>
        </p:spPr>
        <p:txBody>
          <a:bodyPr wrap="square">
            <a:spAutoFit/>
          </a:bodyPr>
          <a:lstStyle/>
          <a:p>
            <a:r>
              <a:rPr lang="en-US" altLang="zh-CN" sz="2000" dirty="0"/>
              <a:t>“</a:t>
            </a:r>
            <a:r>
              <a:rPr lang="en-US" altLang="zh-CN" sz="2000" b="1" dirty="0"/>
              <a:t>Simply typed</a:t>
            </a:r>
            <a:r>
              <a:rPr lang="zh-CN" altLang="en-US" sz="2000" b="1" dirty="0"/>
              <a:t> </a:t>
            </a:r>
            <a:r>
              <a:rPr lang="en-US" altLang="zh-CN" sz="2000" b="1" dirty="0"/>
              <a:t>Lambda-calculus </a:t>
            </a:r>
            <a:r>
              <a:rPr lang="en-US" altLang="zh-CN" sz="2000" dirty="0"/>
              <a:t>can express varies database query languages such as </a:t>
            </a:r>
            <a:r>
              <a:rPr lang="en-US" altLang="zh-CN" sz="2000" b="1" dirty="0"/>
              <a:t>relational algebra</a:t>
            </a:r>
            <a:r>
              <a:rPr lang="en-US" altLang="zh-CN" sz="2000" dirty="0"/>
              <a:t>, </a:t>
            </a:r>
            <a:r>
              <a:rPr lang="en-US" altLang="zh-CN" sz="2000" dirty="0" err="1"/>
              <a:t>fixpoint</a:t>
            </a:r>
            <a:r>
              <a:rPr lang="en-US" altLang="zh-CN" sz="2000" dirty="0"/>
              <a:t> logic and the complex object algebra." [</a:t>
            </a:r>
            <a:r>
              <a:rPr lang="en-US" altLang="zh-CN" sz="2000" dirty="0" err="1"/>
              <a:t>Hillebrand</a:t>
            </a:r>
            <a:r>
              <a:rPr lang="en-US" altLang="zh-CN" sz="2000" dirty="0"/>
              <a:t> et al., 1996]</a:t>
            </a:r>
            <a:endParaRPr lang="zh-CN" altLang="en-US" sz="2000" dirty="0"/>
          </a:p>
        </p:txBody>
      </p:sp>
    </p:spTree>
    <p:extLst>
      <p:ext uri="{BB962C8B-B14F-4D97-AF65-F5344CB8AC3E}">
        <p14:creationId xmlns:p14="http://schemas.microsoft.com/office/powerpoint/2010/main" val="3398762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45</a:t>
            </a:fld>
            <a:endParaRPr kumimoji="1" lang="zh-CN" altLang="en-US" dirty="0"/>
          </a:p>
        </p:txBody>
      </p:sp>
      <p:graphicFrame>
        <p:nvGraphicFramePr>
          <p:cNvPr id="12" name="表格 11">
            <a:extLst>
              <a:ext uri="{FF2B5EF4-FFF2-40B4-BE49-F238E27FC236}">
                <a16:creationId xmlns:a16="http://schemas.microsoft.com/office/drawing/2014/main" id="{E07E8732-5E14-1C4B-A923-4CF2579CCB37}"/>
              </a:ext>
            </a:extLst>
          </p:cNvPr>
          <p:cNvGraphicFramePr>
            <a:graphicFrameLocks noGrp="1"/>
          </p:cNvGraphicFramePr>
          <p:nvPr>
            <p:extLst>
              <p:ext uri="{D42A27DB-BD31-4B8C-83A1-F6EECF244321}">
                <p14:modId xmlns:p14="http://schemas.microsoft.com/office/powerpoint/2010/main" val="18156557"/>
              </p:ext>
            </p:extLst>
          </p:nvPr>
        </p:nvGraphicFramePr>
        <p:xfrm>
          <a:off x="446524" y="1548716"/>
          <a:ext cx="4327071" cy="3218547"/>
        </p:xfrm>
        <a:graphic>
          <a:graphicData uri="http://schemas.openxmlformats.org/drawingml/2006/table">
            <a:tbl>
              <a:tblPr firstRow="1" bandRow="1">
                <a:tableStyleId>{5C22544A-7EE6-4342-B048-85BDC9FD1C3A}</a:tableStyleId>
              </a:tblPr>
              <a:tblGrid>
                <a:gridCol w="1518557">
                  <a:extLst>
                    <a:ext uri="{9D8B030D-6E8A-4147-A177-3AD203B41FA5}">
                      <a16:colId xmlns:a16="http://schemas.microsoft.com/office/drawing/2014/main" val="20000"/>
                    </a:ext>
                  </a:extLst>
                </a:gridCol>
                <a:gridCol w="1110343">
                  <a:extLst>
                    <a:ext uri="{9D8B030D-6E8A-4147-A177-3AD203B41FA5}">
                      <a16:colId xmlns:a16="http://schemas.microsoft.com/office/drawing/2014/main" val="20001"/>
                    </a:ext>
                  </a:extLst>
                </a:gridCol>
                <a:gridCol w="1698171">
                  <a:extLst>
                    <a:ext uri="{9D8B030D-6E8A-4147-A177-3AD203B41FA5}">
                      <a16:colId xmlns:a16="http://schemas.microsoft.com/office/drawing/2014/main" val="20002"/>
                    </a:ext>
                  </a:extLst>
                </a:gridCol>
              </a:tblGrid>
              <a:tr h="301763">
                <a:tc>
                  <a:txBody>
                    <a:bodyPr/>
                    <a:lstStyle/>
                    <a:p>
                      <a:pPr algn="ctr"/>
                      <a:r>
                        <a:rPr lang="en-US" altLang="zh-CN" sz="1500" b="1" dirty="0">
                          <a:solidFill>
                            <a:srgbClr val="800000"/>
                          </a:solidFill>
                        </a:rPr>
                        <a:t>Subject</a:t>
                      </a:r>
                      <a:endParaRPr lang="zh-CN" altLang="en-US" sz="1500" b="1" dirty="0">
                        <a:solidFill>
                          <a:srgbClr val="800000"/>
                        </a:solidFill>
                      </a:endParaRPr>
                    </a:p>
                  </a:txBody>
                  <a:tcPr marL="82294" marR="82294" marT="34295" marB="34295"/>
                </a:tc>
                <a:tc>
                  <a:txBody>
                    <a:bodyPr/>
                    <a:lstStyle/>
                    <a:p>
                      <a:pPr algn="ctr"/>
                      <a:r>
                        <a:rPr lang="en-US" altLang="zh-CN" sz="1500" b="1" dirty="0">
                          <a:solidFill>
                            <a:srgbClr val="800000"/>
                          </a:solidFill>
                        </a:rPr>
                        <a:t>Predicate</a:t>
                      </a:r>
                      <a:endParaRPr lang="zh-CN" altLang="en-US" sz="1500" b="1" dirty="0">
                        <a:solidFill>
                          <a:srgbClr val="800000"/>
                        </a:solidFill>
                      </a:endParaRPr>
                    </a:p>
                  </a:txBody>
                  <a:tcPr marL="82294" marR="82294" marT="34295" marB="34295"/>
                </a:tc>
                <a:tc>
                  <a:txBody>
                    <a:bodyPr/>
                    <a:lstStyle/>
                    <a:p>
                      <a:pPr algn="ctr"/>
                      <a:r>
                        <a:rPr lang="en-US" altLang="zh-CN" sz="1500" b="1" dirty="0">
                          <a:solidFill>
                            <a:srgbClr val="800000"/>
                          </a:solidFill>
                        </a:rPr>
                        <a:t>Objects</a:t>
                      </a:r>
                      <a:endParaRPr lang="zh-CN" altLang="en-US" sz="1500" b="1" dirty="0">
                        <a:solidFill>
                          <a:srgbClr val="800000"/>
                        </a:solidFill>
                      </a:endParaRPr>
                    </a:p>
                  </a:txBody>
                  <a:tcPr marL="82294" marR="82294" marT="34295" marB="34295"/>
                </a:tc>
                <a:extLst>
                  <a:ext uri="{0D108BD9-81ED-4DB2-BD59-A6C34878D82A}">
                    <a16:rowId xmlns:a16="http://schemas.microsoft.com/office/drawing/2014/main" val="10000"/>
                  </a:ext>
                </a:extLst>
              </a:tr>
              <a:tr h="236230">
                <a:tc>
                  <a:txBody>
                    <a:bodyPr/>
                    <a:lstStyle/>
                    <a:p>
                      <a:pPr algn="ctr"/>
                      <a:r>
                        <a:rPr lang="en-US" altLang="zh-CN" sz="1100" b="1" i="0" u="none" strike="noStrike" kern="1200" baseline="0" dirty="0" err="1">
                          <a:solidFill>
                            <a:schemeClr val="dk1"/>
                          </a:solidFill>
                          <a:latin typeface="+mn-lt"/>
                          <a:ea typeface="+mn-ea"/>
                          <a:cs typeface="+mn-cs"/>
                        </a:rPr>
                        <a:t>Abraham_Lincoln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hasName</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“Abraham Lincoln"</a:t>
                      </a:r>
                      <a:endParaRPr lang="zh-CN" altLang="en-US" sz="1100" b="1" dirty="0">
                        <a:latin typeface="+mn-lt"/>
                      </a:endParaRPr>
                    </a:p>
                  </a:txBody>
                  <a:tcPr marL="82294" marR="82294" marT="34295" marB="34295"/>
                </a:tc>
                <a:extLst>
                  <a:ext uri="{0D108BD9-81ED-4DB2-BD59-A6C34878D82A}">
                    <a16:rowId xmlns:a16="http://schemas.microsoft.com/office/drawing/2014/main" val="10001"/>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Abraham_Lincoln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BornOnDate</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a:solidFill>
                            <a:schemeClr val="dk1"/>
                          </a:solidFill>
                          <a:latin typeface="+mn-lt"/>
                          <a:ea typeface="+mn-ea"/>
                          <a:cs typeface="+mn-cs"/>
                        </a:rPr>
                        <a:t>“1809-02-12"</a:t>
                      </a:r>
                      <a:endParaRPr lang="zh-CN" altLang="en-US" sz="1100" b="1" dirty="0">
                        <a:latin typeface="+mn-lt"/>
                      </a:endParaRPr>
                    </a:p>
                  </a:txBody>
                  <a:tcPr marL="82294" marR="82294" marT="34295" marB="34295"/>
                </a:tc>
                <a:extLst>
                  <a:ext uri="{0D108BD9-81ED-4DB2-BD59-A6C34878D82A}">
                    <a16:rowId xmlns:a16="http://schemas.microsoft.com/office/drawing/2014/main" val="10002"/>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Abraham_Lincoln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DiedOnDate</a:t>
                      </a:r>
                      <a:endParaRPr lang="zh-CN" altLang="en-US" sz="1100" b="1" dirty="0">
                        <a:latin typeface="+mn-lt"/>
                      </a:endParaRPr>
                    </a:p>
                  </a:txBody>
                  <a:tcPr marL="82294" marR="82294" marT="34295" marB="34295"/>
                </a:tc>
                <a:tc>
                  <a:txBody>
                    <a:bodyPr/>
                    <a:lstStyle/>
                    <a:p>
                      <a:pPr algn="ctr"/>
                      <a:r>
                        <a:rPr lang="en-US" altLang="zh-CN" sz="1100" b="1" dirty="0">
                          <a:latin typeface="+mn-lt"/>
                        </a:rPr>
                        <a:t>“</a:t>
                      </a:r>
                      <a:r>
                        <a:rPr lang="en-US" altLang="zh-CN" sz="1100" b="1" i="0" u="none" strike="noStrike" kern="1200" baseline="0" dirty="0">
                          <a:solidFill>
                            <a:schemeClr val="dk1"/>
                          </a:solidFill>
                          <a:latin typeface="+mn-lt"/>
                          <a:ea typeface="+mn-ea"/>
                          <a:cs typeface="+mn-cs"/>
                        </a:rPr>
                        <a:t>1865-04-15"</a:t>
                      </a:r>
                      <a:r>
                        <a:rPr lang="en-US" altLang="zh-CN" sz="1100" b="1" dirty="0">
                          <a:latin typeface="+mn-lt"/>
                        </a:rPr>
                        <a:t>”</a:t>
                      </a:r>
                      <a:endParaRPr lang="zh-CN" altLang="en-US" sz="1100" b="1" dirty="0">
                        <a:latin typeface="+mn-lt"/>
                      </a:endParaRPr>
                    </a:p>
                  </a:txBody>
                  <a:tcPr marL="82294" marR="82294" marT="34295" marB="34295"/>
                </a:tc>
                <a:extLst>
                  <a:ext uri="{0D108BD9-81ED-4DB2-BD59-A6C34878D82A}">
                    <a16:rowId xmlns:a16="http://schemas.microsoft.com/office/drawing/2014/main" val="10003"/>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Abraham_Lincoln</a:t>
                      </a:r>
                      <a:endParaRPr lang="zh-CN" altLang="en-US" sz="1100" b="1" dirty="0">
                        <a:latin typeface="+mn-lt"/>
                      </a:endParaRPr>
                    </a:p>
                  </a:txBody>
                  <a:tcPr marL="82294" marR="82294" marT="34295" marB="34295"/>
                </a:tc>
                <a:tc>
                  <a:txBody>
                    <a:bodyPr/>
                    <a:lstStyle/>
                    <a:p>
                      <a:pPr algn="ctr"/>
                      <a:r>
                        <a:rPr lang="en-US" altLang="zh-CN" sz="1100" b="1" dirty="0" err="1">
                          <a:latin typeface="+mn-lt"/>
                        </a:rPr>
                        <a:t>DiedIn</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err="1">
                          <a:latin typeface="+mn-lt"/>
                        </a:rPr>
                        <a:t>Washington_DC</a:t>
                      </a:r>
                      <a:endParaRPr lang="zh-CN" altLang="en-US" sz="1100" b="1" dirty="0">
                        <a:latin typeface="+mn-lt"/>
                      </a:endParaRPr>
                    </a:p>
                  </a:txBody>
                  <a:tcPr marL="82294" marR="82294" marT="34295" marB="34295"/>
                </a:tc>
                <a:extLst>
                  <a:ext uri="{0D108BD9-81ED-4DB2-BD59-A6C34878D82A}">
                    <a16:rowId xmlns:a16="http://schemas.microsoft.com/office/drawing/2014/main" val="10004"/>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Abraham_Lincoln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bornIn</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a:solidFill>
                            <a:schemeClr val="dk1"/>
                          </a:solidFill>
                          <a:latin typeface="+mn-lt"/>
                          <a:ea typeface="+mn-ea"/>
                          <a:cs typeface="+mn-cs"/>
                        </a:rPr>
                        <a:t>Hodgenville KY</a:t>
                      </a:r>
                      <a:endParaRPr lang="zh-CN" altLang="en-US" sz="1100" b="1" dirty="0">
                        <a:latin typeface="+mn-lt"/>
                      </a:endParaRPr>
                    </a:p>
                  </a:txBody>
                  <a:tcPr marL="82294" marR="82294" marT="34295" marB="34295"/>
                </a:tc>
                <a:extLst>
                  <a:ext uri="{0D108BD9-81ED-4DB2-BD59-A6C34878D82A}">
                    <a16:rowId xmlns:a16="http://schemas.microsoft.com/office/drawing/2014/main" val="10005"/>
                  </a:ext>
                </a:extLst>
              </a:tr>
              <a:tr h="27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Reese_Witherspoon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bornOnDate</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"1976-03-22"</a:t>
                      </a:r>
                      <a:endParaRPr lang="zh-CN" altLang="en-US" sz="1100" b="1" dirty="0">
                        <a:latin typeface="+mn-lt"/>
                      </a:endParaRPr>
                    </a:p>
                  </a:txBody>
                  <a:tcPr marL="82294" marR="82294" marT="34295" marB="34295"/>
                </a:tc>
                <a:extLst>
                  <a:ext uri="{0D108BD9-81ED-4DB2-BD59-A6C34878D82A}">
                    <a16:rowId xmlns:a16="http://schemas.microsoft.com/office/drawing/2014/main" val="10006"/>
                  </a:ext>
                </a:extLst>
              </a:tr>
              <a:tr h="27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Reese_Witherspoon</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bornIn</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err="1">
                          <a:latin typeface="+mn-lt"/>
                        </a:rPr>
                        <a:t>New_Orleans_LA</a:t>
                      </a:r>
                      <a:endParaRPr lang="zh-CN" altLang="en-US" sz="1100" b="1" dirty="0">
                        <a:latin typeface="+mn-lt"/>
                      </a:endParaRPr>
                    </a:p>
                  </a:txBody>
                  <a:tcPr marL="82294" marR="82294" marT="34295" marB="34295"/>
                </a:tc>
                <a:extLst>
                  <a:ext uri="{0D108BD9-81ED-4DB2-BD59-A6C34878D82A}">
                    <a16:rowId xmlns:a16="http://schemas.microsoft.com/office/drawing/2014/main" val="10007"/>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err="1">
                          <a:latin typeface="+mn-lt"/>
                        </a:rPr>
                        <a:t>New_Orleans_LA</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foundingYear</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“1718”</a:t>
                      </a:r>
                      <a:endParaRPr lang="zh-CN" altLang="en-US" sz="1100" b="1" dirty="0">
                        <a:latin typeface="+mn-lt"/>
                      </a:endParaRPr>
                    </a:p>
                  </a:txBody>
                  <a:tcPr marL="82294" marR="82294" marT="34295" marB="34295"/>
                </a:tc>
                <a:extLst>
                  <a:ext uri="{0D108BD9-81ED-4DB2-BD59-A6C34878D82A}">
                    <a16:rowId xmlns:a16="http://schemas.microsoft.com/office/drawing/2014/main" val="10008"/>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a:solidFill>
                            <a:schemeClr val="dk1"/>
                          </a:solidFill>
                          <a:latin typeface="+mn-lt"/>
                          <a:ea typeface="+mn-ea"/>
                          <a:cs typeface="+mn-cs"/>
                        </a:rPr>
                        <a:t>New Orleans LA</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locatedIn</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United_States</a:t>
                      </a:r>
                      <a:endParaRPr lang="zh-CN" altLang="en-US" sz="1100" b="1" dirty="0">
                        <a:latin typeface="+mn-lt"/>
                      </a:endParaRPr>
                    </a:p>
                  </a:txBody>
                  <a:tcPr marL="82294" marR="82294" marT="34295" marB="34295"/>
                </a:tc>
                <a:extLst>
                  <a:ext uri="{0D108BD9-81ED-4DB2-BD59-A6C34878D82A}">
                    <a16:rowId xmlns:a16="http://schemas.microsoft.com/office/drawing/2014/main" val="10009"/>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United_States</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hasName</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a:t>
                      </a:r>
                      <a:r>
                        <a:rPr lang="en-US" altLang="zh-CN" sz="1100" b="1" i="0" u="none" strike="noStrike" kern="1200" baseline="0" dirty="0">
                          <a:solidFill>
                            <a:schemeClr val="dk1"/>
                          </a:solidFill>
                          <a:latin typeface="+mn-lt"/>
                          <a:ea typeface="+mn-ea"/>
                          <a:cs typeface="+mn-cs"/>
                        </a:rPr>
                        <a:t>United States</a:t>
                      </a:r>
                      <a:r>
                        <a:rPr lang="en-US" altLang="zh-CN" sz="1100" b="1" dirty="0">
                          <a:latin typeface="+mn-lt"/>
                        </a:rPr>
                        <a:t>”</a:t>
                      </a:r>
                      <a:endParaRPr lang="zh-CN" altLang="en-US" sz="1100" b="1" dirty="0">
                        <a:latin typeface="+mn-lt"/>
                      </a:endParaRPr>
                    </a:p>
                  </a:txBody>
                  <a:tcPr marL="82294" marR="82294" marT="34295" marB="34295"/>
                </a:tc>
                <a:extLst>
                  <a:ext uri="{0D108BD9-81ED-4DB2-BD59-A6C34878D82A}">
                    <a16:rowId xmlns:a16="http://schemas.microsoft.com/office/drawing/2014/main" val="10010"/>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United_States</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hasCapital</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err="1">
                          <a:latin typeface="+mn-lt"/>
                        </a:rPr>
                        <a:t>Washington_DC</a:t>
                      </a:r>
                      <a:endParaRPr lang="zh-CN" altLang="en-US" sz="1100" b="1" dirty="0">
                        <a:latin typeface="+mn-lt"/>
                      </a:endParaRPr>
                    </a:p>
                  </a:txBody>
                  <a:tcPr marL="82294" marR="82294" marT="34295" marB="34295"/>
                </a:tc>
                <a:extLst>
                  <a:ext uri="{0D108BD9-81ED-4DB2-BD59-A6C34878D82A}">
                    <a16:rowId xmlns:a16="http://schemas.microsoft.com/office/drawing/2014/main" val="10011"/>
                  </a:ext>
                </a:extLst>
              </a:tr>
              <a:tr h="2362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baseline="0" dirty="0" err="1">
                          <a:solidFill>
                            <a:schemeClr val="dk1"/>
                          </a:solidFill>
                          <a:latin typeface="+mn-lt"/>
                          <a:ea typeface="+mn-ea"/>
                          <a:cs typeface="+mn-cs"/>
                        </a:rPr>
                        <a:t>United_States</a:t>
                      </a:r>
                      <a:endParaRPr lang="zh-CN" altLang="en-US" sz="1100" b="1" dirty="0">
                        <a:latin typeface="+mn-lt"/>
                      </a:endParaRPr>
                    </a:p>
                  </a:txBody>
                  <a:tcPr marL="82294" marR="82294" marT="34295" marB="34295"/>
                </a:tc>
                <a:tc>
                  <a:txBody>
                    <a:bodyPr/>
                    <a:lstStyle/>
                    <a:p>
                      <a:pPr algn="ctr"/>
                      <a:r>
                        <a:rPr lang="en-US" altLang="zh-CN" sz="1100" b="1" i="0" u="none" strike="noStrike" kern="1200" baseline="0" dirty="0" err="1">
                          <a:solidFill>
                            <a:schemeClr val="dk1"/>
                          </a:solidFill>
                          <a:latin typeface="+mn-lt"/>
                          <a:ea typeface="+mn-ea"/>
                          <a:cs typeface="+mn-cs"/>
                        </a:rPr>
                        <a:t>foundingYear</a:t>
                      </a:r>
                      <a:endParaRPr lang="zh-CN" altLang="en-US" sz="1100" b="1" dirty="0">
                        <a:latin typeface="+mn-lt"/>
                      </a:endParaRPr>
                    </a:p>
                  </a:txBody>
                  <a:tcPr marL="82294" marR="82294" marT="34295" marB="3429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mn-lt"/>
                        </a:rPr>
                        <a:t>“1776”</a:t>
                      </a:r>
                      <a:endParaRPr lang="zh-CN" altLang="en-US" sz="1100" b="1" dirty="0">
                        <a:latin typeface="+mn-lt"/>
                      </a:endParaRPr>
                    </a:p>
                  </a:txBody>
                  <a:tcPr marL="82294" marR="82294" marT="34295" marB="34295"/>
                </a:tc>
                <a:extLst>
                  <a:ext uri="{0D108BD9-81ED-4DB2-BD59-A6C34878D82A}">
                    <a16:rowId xmlns:a16="http://schemas.microsoft.com/office/drawing/2014/main" val="10012"/>
                  </a:ext>
                </a:extLst>
              </a:tr>
            </a:tbl>
          </a:graphicData>
        </a:graphic>
      </p:graphicFrame>
      <p:sp>
        <p:nvSpPr>
          <p:cNvPr id="13" name="矩形 11">
            <a:extLst>
              <a:ext uri="{FF2B5EF4-FFF2-40B4-BE49-F238E27FC236}">
                <a16:creationId xmlns:a16="http://schemas.microsoft.com/office/drawing/2014/main" id="{46CC87F4-781A-E443-A2E0-A12AFE705022}"/>
              </a:ext>
            </a:extLst>
          </p:cNvPr>
          <p:cNvSpPr>
            <a:spLocks noChangeArrowheads="1"/>
          </p:cNvSpPr>
          <p:nvPr/>
        </p:nvSpPr>
        <p:spPr bwMode="auto">
          <a:xfrm>
            <a:off x="5113685" y="321959"/>
            <a:ext cx="3726180" cy="1865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r>
              <a:rPr lang="en-US" altLang="zh-CN" sz="1440" dirty="0"/>
              <a:t>SELECT ?name</a:t>
            </a:r>
          </a:p>
          <a:p>
            <a:pPr algn="just"/>
            <a:r>
              <a:rPr lang="en-US" altLang="zh-CN" sz="1440" dirty="0"/>
              <a:t>WHERE {</a:t>
            </a:r>
          </a:p>
          <a:p>
            <a:pPr algn="just"/>
            <a:r>
              <a:rPr lang="en-US" altLang="zh-CN" sz="1440" dirty="0"/>
              <a:t>?m &lt;</a:t>
            </a:r>
            <a:r>
              <a:rPr lang="en-US" altLang="zh-CN" sz="1440" dirty="0" err="1"/>
              <a:t>bornIn</a:t>
            </a:r>
            <a:r>
              <a:rPr lang="en-US" altLang="zh-CN" sz="1440" dirty="0"/>
              <a:t>&gt; ? c </a:t>
            </a:r>
            <a:r>
              <a:rPr lang="en-US" altLang="zh-CN" sz="1440" dirty="0" err="1"/>
              <a:t>i</a:t>
            </a:r>
            <a:r>
              <a:rPr lang="en-US" altLang="zh-CN" sz="1440" dirty="0"/>
              <a:t> t y . </a:t>
            </a:r>
          </a:p>
          <a:p>
            <a:pPr algn="just"/>
            <a:r>
              <a:rPr lang="en-US" altLang="zh-CN" sz="1440" dirty="0"/>
              <a:t>?m &lt;</a:t>
            </a:r>
            <a:r>
              <a:rPr lang="en-US" altLang="zh-CN" sz="1440" dirty="0" err="1"/>
              <a:t>hasName</a:t>
            </a:r>
            <a:r>
              <a:rPr lang="en-US" altLang="zh-CN" sz="1440" dirty="0"/>
              <a:t>&gt; ?name .</a:t>
            </a:r>
          </a:p>
          <a:p>
            <a:pPr algn="just"/>
            <a:r>
              <a:rPr lang="en-US" altLang="zh-CN" sz="1440" dirty="0"/>
              <a:t>?m &lt;</a:t>
            </a:r>
            <a:r>
              <a:rPr lang="en-US" altLang="zh-CN" sz="1440" dirty="0" err="1"/>
              <a:t>bornOnDate</a:t>
            </a:r>
            <a:r>
              <a:rPr lang="en-US" altLang="zh-CN" sz="1440" dirty="0"/>
              <a:t>&gt; ?</a:t>
            </a:r>
            <a:r>
              <a:rPr lang="en-US" altLang="zh-CN" sz="1440" dirty="0" err="1"/>
              <a:t>bd</a:t>
            </a:r>
            <a:r>
              <a:rPr lang="en-US" altLang="zh-CN" sz="1440" dirty="0"/>
              <a:t> . </a:t>
            </a:r>
          </a:p>
          <a:p>
            <a:pPr algn="just"/>
            <a:r>
              <a:rPr lang="en-US" altLang="zh-CN" sz="1440" dirty="0"/>
              <a:t>? c </a:t>
            </a:r>
            <a:r>
              <a:rPr lang="en-US" altLang="zh-CN" sz="1440" dirty="0" err="1"/>
              <a:t>i</a:t>
            </a:r>
            <a:r>
              <a:rPr lang="en-US" altLang="zh-CN" sz="1440" dirty="0"/>
              <a:t> t y &lt;</a:t>
            </a:r>
            <a:r>
              <a:rPr lang="en-US" altLang="zh-CN" sz="1440" dirty="0" err="1"/>
              <a:t>foundingYear</a:t>
            </a:r>
            <a:r>
              <a:rPr lang="en-US" altLang="zh-CN" sz="1440" dirty="0"/>
              <a:t>&gt; ` `1718 ' ' .</a:t>
            </a:r>
          </a:p>
          <a:p>
            <a:pPr algn="just"/>
            <a:r>
              <a:rPr lang="en-US" altLang="zh-CN" sz="1440" dirty="0"/>
              <a:t>FILTER( regex (</a:t>
            </a:r>
            <a:r>
              <a:rPr lang="en-US" altLang="zh-CN" sz="1440" dirty="0" err="1"/>
              <a:t>str</a:t>
            </a:r>
            <a:r>
              <a:rPr lang="en-US" altLang="zh-CN" sz="1440" dirty="0"/>
              <a:t> (?</a:t>
            </a:r>
            <a:r>
              <a:rPr lang="en-US" altLang="zh-CN" sz="1440" dirty="0" err="1"/>
              <a:t>bd</a:t>
            </a:r>
            <a:r>
              <a:rPr lang="en-US" altLang="zh-CN" sz="1440" dirty="0"/>
              <a:t> ), “1 9 7 6 ' ' ) )</a:t>
            </a:r>
          </a:p>
          <a:p>
            <a:pPr algn="just"/>
            <a:r>
              <a:rPr lang="en-US" altLang="zh-CN" sz="1440" dirty="0"/>
              <a:t>}</a:t>
            </a:r>
            <a:endParaRPr lang="zh-CN" altLang="en-US" sz="1440" dirty="0"/>
          </a:p>
        </p:txBody>
      </p:sp>
      <p:sp>
        <p:nvSpPr>
          <p:cNvPr id="14" name="矩形 13">
            <a:extLst>
              <a:ext uri="{FF2B5EF4-FFF2-40B4-BE49-F238E27FC236}">
                <a16:creationId xmlns:a16="http://schemas.microsoft.com/office/drawing/2014/main" id="{91266980-0009-7748-BBFA-6068E42AD857}"/>
              </a:ext>
            </a:extLst>
          </p:cNvPr>
          <p:cNvSpPr>
            <a:spLocks noChangeArrowheads="1"/>
          </p:cNvSpPr>
          <p:nvPr/>
        </p:nvSpPr>
        <p:spPr bwMode="auto">
          <a:xfrm>
            <a:off x="5150669" y="2283644"/>
            <a:ext cx="3028509" cy="2751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440" dirty="0"/>
              <a:t>SELECT T2 . o b j e c t</a:t>
            </a:r>
          </a:p>
          <a:p>
            <a:r>
              <a:rPr lang="en-US" altLang="zh-CN" sz="1440" dirty="0"/>
              <a:t>FROM T as T1 , T as T2 , T as T3 ,</a:t>
            </a:r>
          </a:p>
          <a:p>
            <a:r>
              <a:rPr lang="en-US" altLang="zh-CN" sz="1440" dirty="0"/>
              <a:t>T as T4</a:t>
            </a:r>
          </a:p>
          <a:p>
            <a:r>
              <a:rPr lang="pt-BR" altLang="zh-CN" sz="1440" dirty="0"/>
              <a:t>WHERE T1.property=" </a:t>
            </a:r>
            <a:r>
              <a:rPr lang="pt-BR" altLang="zh-CN" sz="1440" dirty="0" err="1"/>
              <a:t>bornIn</a:t>
            </a:r>
            <a:r>
              <a:rPr lang="pt-BR" altLang="zh-CN" sz="1440" dirty="0"/>
              <a:t> "</a:t>
            </a:r>
          </a:p>
          <a:p>
            <a:r>
              <a:rPr lang="pt-BR" altLang="zh-CN" sz="1440" dirty="0"/>
              <a:t>AND T2.property=</a:t>
            </a:r>
            <a:r>
              <a:rPr lang="zh-CN" altLang="en-US" sz="1440" dirty="0"/>
              <a:t> </a:t>
            </a:r>
            <a:r>
              <a:rPr lang="pt-BR" altLang="zh-CN" sz="1440" dirty="0"/>
              <a:t>"</a:t>
            </a:r>
            <a:r>
              <a:rPr lang="pt-BR" altLang="zh-CN" sz="1440" dirty="0" err="1"/>
              <a:t>hasName</a:t>
            </a:r>
            <a:r>
              <a:rPr lang="pt-BR" altLang="zh-CN" sz="1440" dirty="0"/>
              <a:t>"</a:t>
            </a:r>
          </a:p>
          <a:p>
            <a:r>
              <a:rPr lang="pt-BR" altLang="zh-CN" sz="1440" dirty="0"/>
              <a:t>AND T3.property=</a:t>
            </a:r>
            <a:r>
              <a:rPr lang="zh-CN" altLang="en-US" sz="1440" dirty="0"/>
              <a:t> </a:t>
            </a:r>
            <a:r>
              <a:rPr lang="pt-BR" altLang="zh-CN" sz="1440" dirty="0"/>
              <a:t>"</a:t>
            </a:r>
            <a:r>
              <a:rPr lang="pt-BR" altLang="zh-CN" sz="1440" dirty="0" err="1"/>
              <a:t>bornOnDate</a:t>
            </a:r>
            <a:r>
              <a:rPr lang="pt-BR" altLang="zh-CN" sz="1440" dirty="0"/>
              <a:t> "</a:t>
            </a:r>
          </a:p>
          <a:p>
            <a:r>
              <a:rPr lang="hr-HR" altLang="zh-CN" sz="1440" dirty="0">
                <a:solidFill>
                  <a:srgbClr val="FF0000"/>
                </a:solidFill>
              </a:rPr>
              <a:t>AND T1.subject=T2.subject</a:t>
            </a:r>
          </a:p>
          <a:p>
            <a:r>
              <a:rPr lang="hr-HR" altLang="zh-CN" sz="1440" dirty="0">
                <a:solidFill>
                  <a:srgbClr val="FF0000"/>
                </a:solidFill>
              </a:rPr>
              <a:t>AND T2.subject=T3.subject</a:t>
            </a:r>
          </a:p>
          <a:p>
            <a:r>
              <a:rPr lang="hr-HR" altLang="zh-CN" sz="1440" dirty="0">
                <a:solidFill>
                  <a:srgbClr val="FF0000"/>
                </a:solidFill>
              </a:rPr>
              <a:t>AND T1.object=T4.subject</a:t>
            </a:r>
          </a:p>
          <a:p>
            <a:r>
              <a:rPr lang="en-US" altLang="zh-CN" sz="1440" dirty="0"/>
              <a:t>AND T4.propety=“</a:t>
            </a:r>
            <a:r>
              <a:rPr lang="en-US" altLang="zh-CN" sz="1440" dirty="0" err="1"/>
              <a:t>foundingYear</a:t>
            </a:r>
            <a:r>
              <a:rPr lang="en-US" altLang="zh-CN" sz="1440" dirty="0"/>
              <a:t> “</a:t>
            </a:r>
            <a:endParaRPr lang="it-IT" altLang="zh-CN" sz="1440" dirty="0"/>
          </a:p>
          <a:p>
            <a:r>
              <a:rPr lang="it-IT" altLang="zh-CN" sz="1440" dirty="0"/>
              <a:t>AND T4.object=" 1718 "</a:t>
            </a:r>
          </a:p>
          <a:p>
            <a:r>
              <a:rPr lang="it-IT" altLang="zh-CN" sz="1440" dirty="0"/>
              <a:t>AND T3.object LIKE '%1976%'</a:t>
            </a:r>
            <a:endParaRPr lang="zh-CN" altLang="en-US" sz="1440" dirty="0"/>
          </a:p>
        </p:txBody>
      </p:sp>
      <p:sp>
        <p:nvSpPr>
          <p:cNvPr id="15" name="下箭头 14">
            <a:extLst>
              <a:ext uri="{FF2B5EF4-FFF2-40B4-BE49-F238E27FC236}">
                <a16:creationId xmlns:a16="http://schemas.microsoft.com/office/drawing/2014/main" id="{60F9556F-6016-9845-AD20-D70A640BD290}"/>
              </a:ext>
            </a:extLst>
          </p:cNvPr>
          <p:cNvSpPr/>
          <p:nvPr/>
        </p:nvSpPr>
        <p:spPr>
          <a:xfrm flipH="1">
            <a:off x="5605340" y="1837556"/>
            <a:ext cx="289343" cy="376976"/>
          </a:xfrm>
          <a:prstGeom prst="downArrow">
            <a:avLst/>
          </a:prstGeom>
          <a:ln/>
        </p:spPr>
        <p:style>
          <a:lnRef idx="1">
            <a:schemeClr val="accent1"/>
          </a:lnRef>
          <a:fillRef idx="3">
            <a:schemeClr val="accent1"/>
          </a:fillRef>
          <a:effectRef idx="2">
            <a:schemeClr val="accent1"/>
          </a:effectRef>
          <a:fontRef idx="minor">
            <a:schemeClr val="lt1"/>
          </a:fontRef>
        </p:style>
        <p:txBody>
          <a:bodyPr/>
          <a:lstStyle/>
          <a:p>
            <a:pPr>
              <a:defRPr/>
            </a:pPr>
            <a:endParaRPr lang="zh-CN" altLang="en-US" sz="1620"/>
          </a:p>
        </p:txBody>
      </p:sp>
      <p:sp>
        <p:nvSpPr>
          <p:cNvPr id="22" name="文本框 19">
            <a:extLst>
              <a:ext uri="{FF2B5EF4-FFF2-40B4-BE49-F238E27FC236}">
                <a16:creationId xmlns:a16="http://schemas.microsoft.com/office/drawing/2014/main" id="{BBFB472E-AE7F-EA49-AF64-6CCB5DC9CB72}"/>
              </a:ext>
            </a:extLst>
          </p:cNvPr>
          <p:cNvSpPr txBox="1">
            <a:spLocks noChangeArrowheads="1"/>
          </p:cNvSpPr>
          <p:nvPr/>
        </p:nvSpPr>
        <p:spPr bwMode="auto">
          <a:xfrm>
            <a:off x="6741739" y="2049894"/>
            <a:ext cx="1814513"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r>
              <a:rPr lang="en-US" altLang="zh-CN" sz="2520" b="1" dirty="0">
                <a:solidFill>
                  <a:srgbClr val="FF0000"/>
                </a:solidFill>
              </a:rPr>
              <a:t>SQL</a:t>
            </a:r>
            <a:endParaRPr lang="zh-CN" altLang="en-US" sz="2520" b="1" dirty="0">
              <a:solidFill>
                <a:srgbClr val="FF0000"/>
              </a:solidFill>
            </a:endParaRPr>
          </a:p>
        </p:txBody>
      </p:sp>
      <p:sp>
        <p:nvSpPr>
          <p:cNvPr id="23" name="椭圆形标注 22">
            <a:extLst>
              <a:ext uri="{FF2B5EF4-FFF2-40B4-BE49-F238E27FC236}">
                <a16:creationId xmlns:a16="http://schemas.microsoft.com/office/drawing/2014/main" id="{A8604967-BD56-DE4E-BFEC-ED83F4B2CDF8}"/>
              </a:ext>
            </a:extLst>
          </p:cNvPr>
          <p:cNvSpPr/>
          <p:nvPr/>
        </p:nvSpPr>
        <p:spPr>
          <a:xfrm>
            <a:off x="5171888" y="2452790"/>
            <a:ext cx="3221056" cy="606878"/>
          </a:xfrm>
          <a:prstGeom prst="wedgeEllipseCallout">
            <a:avLst>
              <a:gd name="adj1" fmla="val -12678"/>
              <a:gd name="adj2" fmla="val 145757"/>
            </a:avLst>
          </a:prstGeom>
          <a:ln/>
        </p:spPr>
        <p:style>
          <a:lnRef idx="1">
            <a:schemeClr val="accent1"/>
          </a:lnRef>
          <a:fillRef idx="3">
            <a:schemeClr val="accent1"/>
          </a:fillRef>
          <a:effectRef idx="2">
            <a:schemeClr val="accent1"/>
          </a:effectRef>
          <a:fontRef idx="minor">
            <a:schemeClr val="lt1"/>
          </a:fontRef>
        </p:style>
        <p:txBody>
          <a:bodyPr/>
          <a:lstStyle/>
          <a:p>
            <a:r>
              <a:rPr lang="en-US" altLang="zh-CN" b="1" dirty="0">
                <a:solidFill>
                  <a:srgbClr val="000000"/>
                </a:solidFill>
                <a:latin typeface="+mn-ea"/>
              </a:rPr>
              <a:t>Too</a:t>
            </a:r>
            <a:r>
              <a:rPr lang="zh-CN" altLang="en-US" b="1" dirty="0">
                <a:solidFill>
                  <a:srgbClr val="000000"/>
                </a:solidFill>
                <a:latin typeface="+mn-ea"/>
              </a:rPr>
              <a:t> </a:t>
            </a:r>
            <a:r>
              <a:rPr lang="en-US" altLang="zh-CN" b="1" dirty="0">
                <a:solidFill>
                  <a:srgbClr val="000000"/>
                </a:solidFill>
                <a:latin typeface="+mn-ea"/>
              </a:rPr>
              <a:t>many</a:t>
            </a:r>
            <a:r>
              <a:rPr lang="zh-CN" altLang="en-US" b="1" dirty="0">
                <a:solidFill>
                  <a:srgbClr val="000000"/>
                </a:solidFill>
                <a:latin typeface="+mn-ea"/>
              </a:rPr>
              <a:t> </a:t>
            </a:r>
            <a:r>
              <a:rPr lang="en-US" altLang="zh-CN" b="1" dirty="0">
                <a:solidFill>
                  <a:srgbClr val="000000"/>
                </a:solidFill>
                <a:latin typeface="+mn-ea"/>
              </a:rPr>
              <a:t>self</a:t>
            </a:r>
            <a:r>
              <a:rPr lang="zh-CN" altLang="en-US" b="1" dirty="0">
                <a:solidFill>
                  <a:srgbClr val="000000"/>
                </a:solidFill>
                <a:latin typeface="+mn-ea"/>
              </a:rPr>
              <a:t>-</a:t>
            </a:r>
            <a:r>
              <a:rPr lang="en-US" altLang="zh-CN" b="1" dirty="0">
                <a:solidFill>
                  <a:srgbClr val="000000"/>
                </a:solidFill>
                <a:latin typeface="+mn-ea"/>
              </a:rPr>
              <a:t>joins</a:t>
            </a:r>
            <a:endParaRPr lang="zh-CN" altLang="en-US" b="1" dirty="0">
              <a:solidFill>
                <a:srgbClr val="000000"/>
              </a:solidFill>
              <a:latin typeface="+mn-ea"/>
            </a:endParaRPr>
          </a:p>
        </p:txBody>
      </p:sp>
      <p:sp>
        <p:nvSpPr>
          <p:cNvPr id="24" name="文本框 12">
            <a:extLst>
              <a:ext uri="{FF2B5EF4-FFF2-40B4-BE49-F238E27FC236}">
                <a16:creationId xmlns:a16="http://schemas.microsoft.com/office/drawing/2014/main" id="{22859E94-6644-5F4D-8BB2-3360B8A17114}"/>
              </a:ext>
            </a:extLst>
          </p:cNvPr>
          <p:cNvSpPr txBox="1">
            <a:spLocks noChangeArrowheads="1"/>
          </p:cNvSpPr>
          <p:nvPr/>
        </p:nvSpPr>
        <p:spPr bwMode="auto">
          <a:xfrm>
            <a:off x="6583328" y="336556"/>
            <a:ext cx="1815941"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r>
              <a:rPr lang="en-US" altLang="zh-CN" sz="2520" b="1" dirty="0">
                <a:solidFill>
                  <a:srgbClr val="FF0000"/>
                </a:solidFill>
              </a:rPr>
              <a:t>SPARQL</a:t>
            </a:r>
            <a:endParaRPr lang="zh-CN" altLang="en-US" sz="2520" b="1" dirty="0">
              <a:solidFill>
                <a:srgbClr val="FF0000"/>
              </a:solidFill>
            </a:endParaRPr>
          </a:p>
        </p:txBody>
      </p:sp>
      <p:sp>
        <p:nvSpPr>
          <p:cNvPr id="3" name="矩形 2">
            <a:extLst>
              <a:ext uri="{FF2B5EF4-FFF2-40B4-BE49-F238E27FC236}">
                <a16:creationId xmlns:a16="http://schemas.microsoft.com/office/drawing/2014/main" id="{F622EBE9-F167-F641-9A02-25659788C9E9}"/>
              </a:ext>
            </a:extLst>
          </p:cNvPr>
          <p:cNvSpPr/>
          <p:nvPr/>
        </p:nvSpPr>
        <p:spPr>
          <a:xfrm>
            <a:off x="446524" y="993991"/>
            <a:ext cx="2471574" cy="369332"/>
          </a:xfrm>
          <a:prstGeom prst="rect">
            <a:avLst/>
          </a:prstGeom>
        </p:spPr>
        <p:txBody>
          <a:bodyPr wrap="none">
            <a:spAutoFit/>
          </a:bodyPr>
          <a:lstStyle/>
          <a:p>
            <a:r>
              <a:rPr lang="en-US" altLang="zh-CN" b="1" dirty="0">
                <a:latin typeface="Times New Roman"/>
                <a:cs typeface="Times New Roman"/>
              </a:rPr>
              <a:t>RDF</a:t>
            </a:r>
            <a:r>
              <a:rPr lang="zh-CN" altLang="en-US" b="1" dirty="0">
                <a:latin typeface="Times New Roman"/>
                <a:cs typeface="Times New Roman"/>
              </a:rPr>
              <a:t> </a:t>
            </a:r>
            <a:r>
              <a:rPr lang="en-US" altLang="zh-CN" b="1" dirty="0">
                <a:latin typeface="Times New Roman"/>
                <a:cs typeface="Times New Roman"/>
              </a:rPr>
              <a:t>Database</a:t>
            </a:r>
            <a:r>
              <a:rPr lang="zh-CN" altLang="en-US" b="1" dirty="0">
                <a:latin typeface="Times New Roman"/>
                <a:cs typeface="Times New Roman"/>
              </a:rPr>
              <a:t> </a:t>
            </a:r>
            <a:r>
              <a:rPr lang="en-US" altLang="zh-CN" b="1" dirty="0">
                <a:latin typeface="Times New Roman"/>
                <a:cs typeface="Times New Roman"/>
              </a:rPr>
              <a:t>Systems</a:t>
            </a:r>
            <a:endParaRPr lang="zh-CN" altLang="en-US" dirty="0"/>
          </a:p>
        </p:txBody>
      </p:sp>
    </p:spTree>
    <p:extLst>
      <p:ext uri="{BB962C8B-B14F-4D97-AF65-F5344CB8AC3E}">
        <p14:creationId xmlns:p14="http://schemas.microsoft.com/office/powerpoint/2010/main" val="137191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677336" cy="461665"/>
          </a:xfrm>
          <a:prstGeom prst="rect">
            <a:avLst/>
          </a:prstGeom>
          <a:noFill/>
        </p:spPr>
        <p:txBody>
          <a:bodyPr wrap="none" rtlCol="0">
            <a:spAutoFit/>
          </a:bodyPr>
          <a:lstStyle/>
          <a:p>
            <a:pPr algn="l"/>
            <a:r>
              <a:rPr kumimoji="1" lang="en-US" altLang="zh-CN" sz="2400" dirty="0">
                <a:latin typeface="+mn-ea"/>
              </a:rPr>
              <a:t>Knowledge</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46</a:t>
            </a:fld>
            <a:endParaRPr kumimoji="1" lang="zh-CN" altLang="en-US" dirty="0"/>
          </a:p>
        </p:txBody>
      </p:sp>
      <p:sp>
        <p:nvSpPr>
          <p:cNvPr id="16" name="矩形 1">
            <a:extLst>
              <a:ext uri="{FF2B5EF4-FFF2-40B4-BE49-F238E27FC236}">
                <a16:creationId xmlns:a16="http://schemas.microsoft.com/office/drawing/2014/main" id="{CE3C416C-A2D8-E749-8FB5-3B82199B3F58}"/>
              </a:ext>
            </a:extLst>
          </p:cNvPr>
          <p:cNvSpPr>
            <a:spLocks noChangeArrowheads="1"/>
          </p:cNvSpPr>
          <p:nvPr/>
        </p:nvSpPr>
        <p:spPr bwMode="auto">
          <a:xfrm>
            <a:off x="419696" y="1235312"/>
            <a:ext cx="6438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57175" indent="-257175">
              <a:buFont typeface="Arial" charset="0"/>
              <a:buChar char="•"/>
            </a:pPr>
            <a:r>
              <a:rPr lang="en-US" altLang="zh-CN" b="1" dirty="0"/>
              <a:t>Property</a:t>
            </a:r>
            <a:r>
              <a:rPr lang="zh-CN" altLang="en-US" b="1" dirty="0"/>
              <a:t> </a:t>
            </a:r>
            <a:r>
              <a:rPr lang="en-US" altLang="zh-CN" b="1" dirty="0"/>
              <a:t>Table</a:t>
            </a:r>
            <a:r>
              <a:rPr lang="zh-CN" altLang="en-US" b="1" dirty="0"/>
              <a:t> </a:t>
            </a:r>
            <a:r>
              <a:rPr lang="en-US" altLang="zh-CN" b="1" dirty="0"/>
              <a:t> </a:t>
            </a:r>
            <a:r>
              <a:rPr lang="en-US" altLang="zh-CN" dirty="0">
                <a:solidFill>
                  <a:srgbClr val="FF0000"/>
                </a:solidFill>
              </a:rPr>
              <a:t>Jena [Wilkinson et al., 2003] ,</a:t>
            </a:r>
            <a:r>
              <a:rPr lang="en-US" altLang="zh-CN" dirty="0" err="1">
                <a:solidFill>
                  <a:srgbClr val="FF0000"/>
                </a:solidFill>
              </a:rPr>
              <a:t>FlexTable</a:t>
            </a:r>
            <a:r>
              <a:rPr lang="zh-CN" altLang="en-US" dirty="0">
                <a:solidFill>
                  <a:srgbClr val="FF0000"/>
                </a:solidFill>
              </a:rPr>
              <a:t> </a:t>
            </a:r>
            <a:r>
              <a:rPr lang="en-US" altLang="zh-CN" dirty="0">
                <a:solidFill>
                  <a:srgbClr val="FF0000"/>
                </a:solidFill>
              </a:rPr>
              <a:t> [Wang et al., 2010] , DB2-RDF [</a:t>
            </a:r>
            <a:r>
              <a:rPr lang="en-US" altLang="zh-CN" dirty="0" err="1">
                <a:solidFill>
                  <a:srgbClr val="FF0000"/>
                </a:solidFill>
              </a:rPr>
              <a:t>Bornea</a:t>
            </a:r>
            <a:r>
              <a:rPr lang="en-US" altLang="zh-CN" dirty="0">
                <a:solidFill>
                  <a:srgbClr val="FF0000"/>
                </a:solidFill>
              </a:rPr>
              <a:t> et al., 2013]</a:t>
            </a:r>
            <a:endParaRPr lang="zh-CN" altLang="en-US" dirty="0">
              <a:solidFill>
                <a:srgbClr val="FF0000"/>
              </a:solidFill>
            </a:endParaRPr>
          </a:p>
        </p:txBody>
      </p:sp>
      <p:sp>
        <p:nvSpPr>
          <p:cNvPr id="17" name="矩形 10">
            <a:extLst>
              <a:ext uri="{FF2B5EF4-FFF2-40B4-BE49-F238E27FC236}">
                <a16:creationId xmlns:a16="http://schemas.microsoft.com/office/drawing/2014/main" id="{20B43B1C-8322-C145-9EF4-95DAEB0421B9}"/>
              </a:ext>
            </a:extLst>
          </p:cNvPr>
          <p:cNvSpPr>
            <a:spLocks noChangeArrowheads="1"/>
          </p:cNvSpPr>
          <p:nvPr/>
        </p:nvSpPr>
        <p:spPr bwMode="auto">
          <a:xfrm>
            <a:off x="419695" y="1826326"/>
            <a:ext cx="515689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57175" indent="-257175">
              <a:buFont typeface="Arial" charset="0"/>
              <a:buChar char="•"/>
            </a:pPr>
            <a:r>
              <a:rPr lang="en-US" altLang="zh-CN" b="1" dirty="0"/>
              <a:t>Vertically partitioned tables  </a:t>
            </a:r>
            <a:r>
              <a:rPr lang="en-US" altLang="zh-CN" dirty="0">
                <a:solidFill>
                  <a:srgbClr val="FF0000"/>
                </a:solidFill>
              </a:rPr>
              <a:t>SW-store </a:t>
            </a:r>
            <a:r>
              <a:rPr lang="nb-NO" altLang="zh-CN" dirty="0">
                <a:solidFill>
                  <a:srgbClr val="FF0000"/>
                </a:solidFill>
              </a:rPr>
              <a:t>[</a:t>
            </a:r>
            <a:r>
              <a:rPr lang="nb-NO" altLang="zh-CN" dirty="0" err="1">
                <a:solidFill>
                  <a:srgbClr val="FF0000"/>
                </a:solidFill>
              </a:rPr>
              <a:t>Abadi</a:t>
            </a:r>
            <a:r>
              <a:rPr lang="nb-NO" altLang="zh-CN" dirty="0">
                <a:solidFill>
                  <a:srgbClr val="FF0000"/>
                </a:solidFill>
              </a:rPr>
              <a:t> et al., 2009]</a:t>
            </a:r>
            <a:endParaRPr lang="zh-CN" altLang="en-US" dirty="0">
              <a:solidFill>
                <a:srgbClr val="FF0000"/>
              </a:solidFill>
            </a:endParaRPr>
          </a:p>
        </p:txBody>
      </p:sp>
      <p:sp>
        <p:nvSpPr>
          <p:cNvPr id="18" name="矩形 13">
            <a:extLst>
              <a:ext uri="{FF2B5EF4-FFF2-40B4-BE49-F238E27FC236}">
                <a16:creationId xmlns:a16="http://schemas.microsoft.com/office/drawing/2014/main" id="{7D7B3D3E-26E8-014B-A891-E377458B9291}"/>
              </a:ext>
            </a:extLst>
          </p:cNvPr>
          <p:cNvSpPr>
            <a:spLocks noChangeArrowheads="1"/>
          </p:cNvSpPr>
          <p:nvPr/>
        </p:nvSpPr>
        <p:spPr bwMode="auto">
          <a:xfrm>
            <a:off x="423699" y="2483680"/>
            <a:ext cx="636665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57175" indent="-257175">
              <a:buFont typeface="Arial" charset="0"/>
              <a:buChar char="•"/>
            </a:pPr>
            <a:r>
              <a:rPr lang="en-US" b="1" dirty="0"/>
              <a:t>Exhaustive indexing</a:t>
            </a:r>
            <a:r>
              <a:rPr lang="zh-CN" altLang="en-US" b="1" dirty="0"/>
              <a:t> </a:t>
            </a:r>
            <a:r>
              <a:rPr lang="en-US" altLang="zh-CN" dirty="0">
                <a:solidFill>
                  <a:srgbClr val="FF0000"/>
                </a:solidFill>
              </a:rPr>
              <a:t>RDF-3X [Neumann and </a:t>
            </a:r>
            <a:r>
              <a:rPr lang="en-US" altLang="zh-CN" dirty="0" err="1">
                <a:solidFill>
                  <a:srgbClr val="FF0000"/>
                </a:solidFill>
              </a:rPr>
              <a:t>Weikum</a:t>
            </a:r>
            <a:r>
              <a:rPr lang="en-US" altLang="zh-CN" dirty="0">
                <a:solidFill>
                  <a:srgbClr val="FF0000"/>
                </a:solidFill>
              </a:rPr>
              <a:t>, 2008], </a:t>
            </a:r>
            <a:r>
              <a:rPr lang="en-US" altLang="zh-CN" dirty="0" err="1">
                <a:solidFill>
                  <a:srgbClr val="FF0000"/>
                </a:solidFill>
              </a:rPr>
              <a:t>Hexastore</a:t>
            </a:r>
            <a:r>
              <a:rPr lang="en-US" altLang="zh-CN" dirty="0">
                <a:solidFill>
                  <a:srgbClr val="FF0000"/>
                </a:solidFill>
              </a:rPr>
              <a:t> [Weiss et al., 2008]</a:t>
            </a:r>
            <a:r>
              <a:rPr lang="en-US" altLang="zh-CN" b="1" dirty="0"/>
              <a:t>     </a:t>
            </a:r>
            <a:endParaRPr lang="zh-CN" altLang="en-US" b="1" dirty="0"/>
          </a:p>
        </p:txBody>
      </p:sp>
      <p:pic>
        <p:nvPicPr>
          <p:cNvPr id="19" name="图片 18">
            <a:extLst>
              <a:ext uri="{FF2B5EF4-FFF2-40B4-BE49-F238E27FC236}">
                <a16:creationId xmlns:a16="http://schemas.microsoft.com/office/drawing/2014/main" id="{B3AAF227-7638-6B42-A374-D2ABDF20AD6B}"/>
              </a:ext>
            </a:extLst>
          </p:cNvPr>
          <p:cNvPicPr>
            <a:picLocks noChangeAspect="1"/>
          </p:cNvPicPr>
          <p:nvPr/>
        </p:nvPicPr>
        <p:blipFill>
          <a:blip r:embed="rId3"/>
          <a:stretch>
            <a:fillRect/>
          </a:stretch>
        </p:blipFill>
        <p:spPr>
          <a:xfrm>
            <a:off x="6457950" y="1784360"/>
            <a:ext cx="2632181" cy="1174464"/>
          </a:xfrm>
          <a:prstGeom prst="rect">
            <a:avLst/>
          </a:prstGeom>
        </p:spPr>
      </p:pic>
      <p:sp>
        <p:nvSpPr>
          <p:cNvPr id="20" name="矩形 19">
            <a:extLst>
              <a:ext uri="{FF2B5EF4-FFF2-40B4-BE49-F238E27FC236}">
                <a16:creationId xmlns:a16="http://schemas.microsoft.com/office/drawing/2014/main" id="{10480EF7-7DA2-8540-9622-DC88128887BA}"/>
              </a:ext>
            </a:extLst>
          </p:cNvPr>
          <p:cNvSpPr/>
          <p:nvPr/>
        </p:nvSpPr>
        <p:spPr>
          <a:xfrm>
            <a:off x="541500" y="3118856"/>
            <a:ext cx="6830216" cy="707886"/>
          </a:xfrm>
          <a:prstGeom prst="rect">
            <a:avLst/>
          </a:prstGeom>
        </p:spPr>
        <p:txBody>
          <a:bodyPr wrap="square">
            <a:spAutoFit/>
          </a:bodyPr>
          <a:lstStyle/>
          <a:p>
            <a:r>
              <a:rPr lang="en-US" altLang="zh-CN" sz="2000" dirty="0">
                <a:solidFill>
                  <a:srgbClr val="FF0000"/>
                </a:solidFill>
                <a:latin typeface="Times New Roman"/>
                <a:cs typeface="Times New Roman"/>
              </a:rPr>
              <a:t>Basic</a:t>
            </a:r>
            <a:r>
              <a:rPr lang="zh-CN" altLang="en-US" sz="2000" dirty="0">
                <a:solidFill>
                  <a:srgbClr val="FF0000"/>
                </a:solidFill>
                <a:latin typeface="Times New Roman"/>
                <a:cs typeface="Times New Roman"/>
              </a:rPr>
              <a:t> </a:t>
            </a:r>
            <a:r>
              <a:rPr lang="en-US" altLang="zh-CN" sz="2000" dirty="0">
                <a:solidFill>
                  <a:srgbClr val="FF0000"/>
                </a:solidFill>
                <a:latin typeface="Times New Roman"/>
                <a:cs typeface="Times New Roman"/>
              </a:rPr>
              <a:t>Ideas:</a:t>
            </a:r>
            <a:r>
              <a:rPr lang="zh-CN" altLang="en-US" sz="2000" dirty="0">
                <a:solidFill>
                  <a:srgbClr val="FF0000"/>
                </a:solidFill>
                <a:latin typeface="Times New Roman"/>
                <a:cs typeface="Times New Roman"/>
              </a:rPr>
              <a:t> </a:t>
            </a:r>
            <a:r>
              <a:rPr lang="en-US" altLang="zh-CN" sz="2000" dirty="0">
                <a:solidFill>
                  <a:schemeClr val="tx2"/>
                </a:solidFill>
                <a:latin typeface="Times New Roman"/>
                <a:cs typeface="Times New Roman"/>
              </a:rPr>
              <a:t>dividing</a:t>
            </a:r>
            <a:r>
              <a:rPr lang="zh-CN" altLang="en-US" sz="2000" dirty="0">
                <a:solidFill>
                  <a:schemeClr val="accent1"/>
                </a:solidFill>
                <a:latin typeface="Times New Roman"/>
                <a:cs typeface="Times New Roman"/>
              </a:rPr>
              <a:t> </a:t>
            </a:r>
            <a:r>
              <a:rPr lang="en-US" altLang="zh-CN" sz="2000" dirty="0">
                <a:solidFill>
                  <a:schemeClr val="tx2"/>
                </a:solidFill>
                <a:latin typeface="Times New Roman"/>
                <a:cs typeface="Times New Roman"/>
              </a:rPr>
              <a:t>the</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large</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single</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triple-table</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into</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several</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carefully</a:t>
            </a:r>
            <a:r>
              <a:rPr lang="zh-CN" altLang="en-US" sz="2000" dirty="0">
                <a:solidFill>
                  <a:schemeClr val="tx2"/>
                </a:solidFill>
                <a:latin typeface="Times New Roman"/>
                <a:cs typeface="Times New Roman"/>
              </a:rPr>
              <a:t>-</a:t>
            </a:r>
            <a:r>
              <a:rPr lang="en-US" altLang="zh-CN" sz="2000" dirty="0">
                <a:solidFill>
                  <a:schemeClr val="tx2"/>
                </a:solidFill>
                <a:latin typeface="Times New Roman"/>
                <a:cs typeface="Times New Roman"/>
              </a:rPr>
              <a:t>designed</a:t>
            </a:r>
            <a:r>
              <a:rPr lang="zh-CN" altLang="en-US" sz="2000" dirty="0">
                <a:solidFill>
                  <a:schemeClr val="tx2"/>
                </a:solidFill>
                <a:latin typeface="Times New Roman"/>
                <a:cs typeface="Times New Roman"/>
              </a:rPr>
              <a:t> </a:t>
            </a:r>
            <a:r>
              <a:rPr lang="en-US" altLang="zh-CN" sz="2000" dirty="0">
                <a:solidFill>
                  <a:schemeClr val="tx2"/>
                </a:solidFill>
                <a:latin typeface="Times New Roman"/>
                <a:cs typeface="Times New Roman"/>
              </a:rPr>
              <a:t>tables.</a:t>
            </a:r>
            <a:r>
              <a:rPr lang="zh-CN" altLang="en-US" sz="2000" dirty="0">
                <a:solidFill>
                  <a:schemeClr val="tx2"/>
                </a:solidFill>
                <a:latin typeface="+mn-ea"/>
              </a:rPr>
              <a:t> </a:t>
            </a:r>
            <a:endParaRPr lang="zh-CN" altLang="en-US" sz="2000" dirty="0">
              <a:solidFill>
                <a:schemeClr val="tx2"/>
              </a:solidFill>
            </a:endParaRPr>
          </a:p>
        </p:txBody>
      </p:sp>
      <p:sp>
        <p:nvSpPr>
          <p:cNvPr id="21" name="矩形 20">
            <a:extLst>
              <a:ext uri="{FF2B5EF4-FFF2-40B4-BE49-F238E27FC236}">
                <a16:creationId xmlns:a16="http://schemas.microsoft.com/office/drawing/2014/main" id="{8D82BF68-198D-8445-BB9B-A64DF771E55D}"/>
              </a:ext>
            </a:extLst>
          </p:cNvPr>
          <p:cNvSpPr/>
          <p:nvPr/>
        </p:nvSpPr>
        <p:spPr>
          <a:xfrm>
            <a:off x="457200" y="4109909"/>
            <a:ext cx="8229600" cy="840230"/>
          </a:xfrm>
          <a:prstGeom prst="rect">
            <a:avLst/>
          </a:prstGeom>
        </p:spPr>
        <p:txBody>
          <a:bodyPr wrap="square">
            <a:spAutoFit/>
          </a:bodyPr>
          <a:lstStyle/>
          <a:p>
            <a:pPr marL="257175" indent="-257175">
              <a:buFont typeface="Arial"/>
              <a:buChar char="•"/>
            </a:pPr>
            <a:r>
              <a:rPr lang="en-US" altLang="zh-CN" sz="1620" dirty="0"/>
              <a:t>M. T. </a:t>
            </a:r>
            <a:r>
              <a:rPr lang="en-US" altLang="zh-CN" sz="1620" dirty="0" err="1"/>
              <a:t>Özsu</a:t>
            </a:r>
            <a:r>
              <a:rPr lang="en-US" altLang="zh-CN" sz="1620" dirty="0"/>
              <a:t>. "A Survey of RDF Data Management Systems", Front. Comp. Sci., 2016.</a:t>
            </a:r>
          </a:p>
          <a:p>
            <a:pPr marL="257175" indent="-257175">
              <a:buFont typeface="Arial"/>
              <a:buChar char="•"/>
            </a:pPr>
            <a:r>
              <a:rPr lang="en-US" altLang="zh-CN" sz="1620" dirty="0"/>
              <a:t>Lei</a:t>
            </a:r>
            <a:r>
              <a:rPr lang="zh-CN" altLang="en-US" sz="1620" dirty="0"/>
              <a:t> </a:t>
            </a:r>
            <a:r>
              <a:rPr lang="en-US" altLang="zh-CN" sz="1620" dirty="0" err="1"/>
              <a:t>Zou</a:t>
            </a:r>
            <a:r>
              <a:rPr lang="zh-CN" altLang="en-US" sz="1620" dirty="0"/>
              <a:t>, </a:t>
            </a:r>
            <a:r>
              <a:rPr lang="en-US" altLang="zh-CN" sz="1620" dirty="0"/>
              <a:t>M. T. </a:t>
            </a:r>
            <a:r>
              <a:rPr lang="en-US" altLang="zh-CN" sz="1620" dirty="0" err="1"/>
              <a:t>Özsu</a:t>
            </a:r>
            <a:r>
              <a:rPr lang="en-US" altLang="zh-CN" sz="1620" dirty="0"/>
              <a:t>.</a:t>
            </a:r>
            <a:r>
              <a:rPr lang="zh-CN" altLang="en-US" sz="1620" dirty="0"/>
              <a:t> </a:t>
            </a:r>
            <a:r>
              <a:rPr lang="en-US" altLang="zh-CN" sz="1620" dirty="0"/>
              <a:t>“</a:t>
            </a:r>
            <a:r>
              <a:rPr lang="en-US" sz="1620" dirty="0"/>
              <a:t>Graph-based RDF Data Management</a:t>
            </a:r>
            <a:r>
              <a:rPr lang="en-US" altLang="zh-CN" sz="1620" dirty="0"/>
              <a:t>”,</a:t>
            </a:r>
            <a:r>
              <a:rPr lang="zh-CN" altLang="en-US" sz="1620" dirty="0"/>
              <a:t> </a:t>
            </a:r>
            <a:r>
              <a:rPr lang="en-US" altLang="zh-CN" sz="1620" dirty="0"/>
              <a:t>Data Science and Engineering,</a:t>
            </a:r>
            <a:r>
              <a:rPr lang="zh-CN" altLang="en-US" sz="1620" dirty="0"/>
              <a:t> </a:t>
            </a:r>
            <a:r>
              <a:rPr lang="en-US" altLang="zh-CN" sz="1620" dirty="0"/>
              <a:t>2(1): 56-70 (2017)</a:t>
            </a:r>
          </a:p>
        </p:txBody>
      </p:sp>
      <p:sp>
        <p:nvSpPr>
          <p:cNvPr id="26" name="矩形 25">
            <a:extLst>
              <a:ext uri="{FF2B5EF4-FFF2-40B4-BE49-F238E27FC236}">
                <a16:creationId xmlns:a16="http://schemas.microsoft.com/office/drawing/2014/main" id="{0EBB5762-E9DF-3048-997B-77071ED36C53}"/>
              </a:ext>
            </a:extLst>
          </p:cNvPr>
          <p:cNvSpPr/>
          <p:nvPr/>
        </p:nvSpPr>
        <p:spPr>
          <a:xfrm>
            <a:off x="346959" y="881452"/>
            <a:ext cx="2529282" cy="369332"/>
          </a:xfrm>
          <a:prstGeom prst="rect">
            <a:avLst/>
          </a:prstGeom>
        </p:spPr>
        <p:txBody>
          <a:bodyPr wrap="none">
            <a:spAutoFit/>
          </a:bodyPr>
          <a:lstStyle/>
          <a:p>
            <a:r>
              <a:rPr lang="en-US" altLang="zh-CN" b="1" dirty="0">
                <a:latin typeface="Times New Roman"/>
                <a:cs typeface="Times New Roman"/>
              </a:rPr>
              <a:t>RDF</a:t>
            </a:r>
            <a:r>
              <a:rPr lang="zh-CN" altLang="en-US" b="1" dirty="0">
                <a:latin typeface="Times New Roman"/>
                <a:cs typeface="Times New Roman"/>
              </a:rPr>
              <a:t> </a:t>
            </a:r>
            <a:r>
              <a:rPr lang="en-US" altLang="zh-CN" b="1" dirty="0">
                <a:latin typeface="Times New Roman"/>
                <a:cs typeface="Times New Roman"/>
              </a:rPr>
              <a:t>Database</a:t>
            </a:r>
            <a:r>
              <a:rPr lang="zh-CN" altLang="en-US" b="1" dirty="0">
                <a:latin typeface="Times New Roman"/>
                <a:cs typeface="Times New Roman"/>
              </a:rPr>
              <a:t> </a:t>
            </a:r>
            <a:r>
              <a:rPr lang="en-US" altLang="zh-CN" b="1" dirty="0">
                <a:latin typeface="Times New Roman"/>
                <a:cs typeface="Times New Roman"/>
              </a:rPr>
              <a:t>Systems</a:t>
            </a:r>
            <a:r>
              <a:rPr lang="zh-CN" altLang="en-US" b="1" dirty="0">
                <a:latin typeface="Times New Roman"/>
                <a:cs typeface="Times New Roman"/>
              </a:rPr>
              <a:t> </a:t>
            </a:r>
            <a:endParaRPr lang="zh-CN" altLang="en-US" dirty="0"/>
          </a:p>
        </p:txBody>
      </p:sp>
    </p:spTree>
    <p:extLst>
      <p:ext uri="{BB962C8B-B14F-4D97-AF65-F5344CB8AC3E}">
        <p14:creationId xmlns:p14="http://schemas.microsoft.com/office/powerpoint/2010/main" val="1462138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311851"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Learning</a:t>
            </a:r>
            <a:r>
              <a:rPr kumimoji="1" lang="zh-CN" altLang="en-US" sz="2400" dirty="0">
                <a:latin typeface="+mn-ea"/>
              </a:rPr>
              <a:t> </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47</a:t>
            </a:fld>
            <a:endParaRPr kumimoji="1" lang="zh-CN" altLang="en-US" dirty="0"/>
          </a:p>
        </p:txBody>
      </p:sp>
      <p:sp>
        <p:nvSpPr>
          <p:cNvPr id="14" name="内容占位符 2">
            <a:extLst>
              <a:ext uri="{FF2B5EF4-FFF2-40B4-BE49-F238E27FC236}">
                <a16:creationId xmlns:a16="http://schemas.microsoft.com/office/drawing/2014/main" id="{F85E45EA-BC95-6842-B840-656D5249DC8D}"/>
              </a:ext>
            </a:extLst>
          </p:cNvPr>
          <p:cNvSpPr txBox="1">
            <a:spLocks/>
          </p:cNvSpPr>
          <p:nvPr/>
        </p:nvSpPr>
        <p:spPr>
          <a:xfrm>
            <a:off x="628650" y="1369219"/>
            <a:ext cx="7886700" cy="326350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1"/>
            <a:endParaRPr lang="en-US" altLang="zh-CN">
              <a:solidFill>
                <a:srgbClr val="0070C0"/>
              </a:solidFill>
              <a:latin typeface="Garamond" pitchFamily="18" charset="0"/>
            </a:endParaRPr>
          </a:p>
          <a:p>
            <a:endParaRPr lang="zh-CN" altLang="en-US" dirty="0">
              <a:solidFill>
                <a:srgbClr val="0070C0"/>
              </a:solidFill>
              <a:latin typeface="Garamond" pitchFamily="18" charset="0"/>
            </a:endParaRPr>
          </a:p>
        </p:txBody>
      </p:sp>
      <p:sp>
        <p:nvSpPr>
          <p:cNvPr id="15" name="矩形 14">
            <a:extLst>
              <a:ext uri="{FF2B5EF4-FFF2-40B4-BE49-F238E27FC236}">
                <a16:creationId xmlns:a16="http://schemas.microsoft.com/office/drawing/2014/main" id="{3BFDD5EC-E918-114A-9ECB-6DF76A72D673}"/>
              </a:ext>
            </a:extLst>
          </p:cNvPr>
          <p:cNvSpPr/>
          <p:nvPr/>
        </p:nvSpPr>
        <p:spPr>
          <a:xfrm>
            <a:off x="419695" y="991795"/>
            <a:ext cx="6536577" cy="738664"/>
          </a:xfrm>
          <a:prstGeom prst="rect">
            <a:avLst/>
          </a:prstGeom>
        </p:spPr>
        <p:txBody>
          <a:bodyPr wrap="square">
            <a:spAutoFit/>
          </a:bodyPr>
          <a:lstStyle/>
          <a:p>
            <a:pPr>
              <a:buFont typeface="Arial" pitchFamily="34" charset="0"/>
              <a:buChar char="•"/>
            </a:pPr>
            <a:r>
              <a:rPr lang="en-US" altLang="zh-CN" sz="2100" dirty="0">
                <a:solidFill>
                  <a:srgbClr val="0070C0"/>
                </a:solidFill>
                <a:latin typeface="Times New Roman" pitchFamily="18" charset="0"/>
                <a:ea typeface="宋体" panose="02010600030101010101" pitchFamily="2" charset="-122"/>
                <a:cs typeface="Times New Roman" pitchFamily="18" charset="0"/>
              </a:rPr>
              <a:t> Graph Embedding, a.k.a. Graph Representation Learning, is a kind of feature learning for networks.</a:t>
            </a:r>
            <a:endParaRPr lang="zh-CN" altLang="en-US" sz="1500" i="1" dirty="0">
              <a:solidFill>
                <a:srgbClr val="0070C0"/>
              </a:solidFill>
              <a:latin typeface="Times New Roman" pitchFamily="18" charset="0"/>
              <a:cs typeface="Times New Roman" pitchFamily="18" charset="0"/>
            </a:endParaRPr>
          </a:p>
        </p:txBody>
      </p:sp>
      <p:pic>
        <p:nvPicPr>
          <p:cNvPr id="22" name="Picture 2">
            <a:extLst>
              <a:ext uri="{FF2B5EF4-FFF2-40B4-BE49-F238E27FC236}">
                <a16:creationId xmlns:a16="http://schemas.microsoft.com/office/drawing/2014/main" id="{92F5EB8F-DC3B-4041-B4A8-79C95531CAF8}"/>
              </a:ext>
            </a:extLst>
          </p:cNvPr>
          <p:cNvPicPr>
            <a:picLocks noChangeAspect="1" noChangeArrowheads="1"/>
          </p:cNvPicPr>
          <p:nvPr/>
        </p:nvPicPr>
        <p:blipFill>
          <a:blip r:embed="rId3"/>
          <a:srcRect/>
          <a:stretch>
            <a:fillRect/>
          </a:stretch>
        </p:blipFill>
        <p:spPr bwMode="auto">
          <a:xfrm>
            <a:off x="1250133" y="2250279"/>
            <a:ext cx="6663690" cy="2097405"/>
          </a:xfrm>
          <a:prstGeom prst="rect">
            <a:avLst/>
          </a:prstGeom>
          <a:noFill/>
          <a:ln w="9525">
            <a:noFill/>
            <a:miter lim="800000"/>
            <a:headEnd/>
            <a:tailEnd/>
          </a:ln>
          <a:effectLst/>
        </p:spPr>
      </p:pic>
    </p:spTree>
    <p:extLst>
      <p:ext uri="{BB962C8B-B14F-4D97-AF65-F5344CB8AC3E}">
        <p14:creationId xmlns:p14="http://schemas.microsoft.com/office/powerpoint/2010/main" val="52318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线连接符 10">
            <a:extLst>
              <a:ext uri="{FF2B5EF4-FFF2-40B4-BE49-F238E27FC236}">
                <a16:creationId xmlns:a16="http://schemas.microsoft.com/office/drawing/2014/main" id="{70182806-2E6E-7F4E-B345-432BD3C617BE}"/>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标题 1"/>
          <p:cNvSpPr>
            <a:spLocks noGrp="1"/>
          </p:cNvSpPr>
          <p:nvPr>
            <p:ph type="title"/>
          </p:nvPr>
        </p:nvSpPr>
        <p:spPr>
          <a:xfrm>
            <a:off x="628650" y="876522"/>
            <a:ext cx="7886700" cy="994172"/>
          </a:xfrm>
        </p:spPr>
        <p:txBody>
          <a:bodyPr>
            <a:normAutofit/>
          </a:bodyPr>
          <a:lstStyle/>
          <a:p>
            <a:r>
              <a:rPr lang="en-US" altLang="zh-CN" sz="3000" dirty="0">
                <a:latin typeface="Garamond" pitchFamily="18" charset="0"/>
              </a:rPr>
              <a:t>Why Graph Embedding ?</a:t>
            </a:r>
            <a:endParaRPr lang="zh-CN" altLang="en-US" sz="3000" dirty="0">
              <a:latin typeface="Garamond" pitchFamily="18" charset="0"/>
            </a:endParaRPr>
          </a:p>
        </p:txBody>
      </p:sp>
      <p:sp>
        <p:nvSpPr>
          <p:cNvPr id="3" name="内容占位符 2"/>
          <p:cNvSpPr>
            <a:spLocks noGrp="1"/>
          </p:cNvSpPr>
          <p:nvPr>
            <p:ph idx="1"/>
          </p:nvPr>
        </p:nvSpPr>
        <p:spPr>
          <a:xfrm>
            <a:off x="1485900" y="1802828"/>
            <a:ext cx="6172200" cy="3568319"/>
          </a:xfrm>
        </p:spPr>
        <p:txBody>
          <a:bodyPr>
            <a:normAutofit/>
          </a:bodyPr>
          <a:lstStyle/>
          <a:p>
            <a:r>
              <a:rPr lang="en-US" altLang="zh-CN" dirty="0">
                <a:solidFill>
                  <a:srgbClr val="0070C0"/>
                </a:solidFill>
                <a:latin typeface="Garamond" pitchFamily="18" charset="0"/>
              </a:rPr>
              <a:t>Machine learning lifecycle (on graphs)</a:t>
            </a: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r>
              <a:rPr lang="en-US" altLang="zh-CN" dirty="0">
                <a:solidFill>
                  <a:srgbClr val="C00000"/>
                </a:solidFill>
                <a:latin typeface="Garamond" pitchFamily="18" charset="0"/>
              </a:rPr>
              <a:t>Feature:</a:t>
            </a:r>
          </a:p>
          <a:p>
            <a:pPr lvl="1"/>
            <a:r>
              <a:rPr lang="en-US" altLang="zh-CN" dirty="0">
                <a:solidFill>
                  <a:srgbClr val="C00000"/>
                </a:solidFill>
                <a:latin typeface="Garamond" pitchFamily="18" charset="0"/>
              </a:rPr>
              <a:t>Node degree (of neighbors), </a:t>
            </a:r>
            <a:r>
              <a:rPr lang="en-US" altLang="zh-CN" dirty="0" err="1">
                <a:solidFill>
                  <a:srgbClr val="C00000"/>
                </a:solidFill>
                <a:latin typeface="Garamond" pitchFamily="18" charset="0"/>
              </a:rPr>
              <a:t>PageRank</a:t>
            </a:r>
            <a:r>
              <a:rPr lang="en-US" altLang="zh-CN" dirty="0">
                <a:solidFill>
                  <a:srgbClr val="C00000"/>
                </a:solidFill>
                <a:latin typeface="Garamond" pitchFamily="18" charset="0"/>
              </a:rPr>
              <a:t>/PPR score (of neighbors), motifs…</a:t>
            </a:r>
          </a:p>
          <a:p>
            <a:pPr lvl="1"/>
            <a:r>
              <a:rPr lang="en-US" altLang="zh-CN" dirty="0">
                <a:solidFill>
                  <a:srgbClr val="C00000"/>
                </a:solidFill>
                <a:latin typeface="Garamond" pitchFamily="18" charset="0"/>
              </a:rPr>
              <a:t>Attributes on nodes/edges, e.g., texts, tags,…</a:t>
            </a:r>
          </a:p>
          <a:p>
            <a:pPr lvl="1"/>
            <a:endParaRPr lang="zh-CN" altLang="en-US" dirty="0">
              <a:solidFill>
                <a:srgbClr val="C00000"/>
              </a:solidFill>
              <a:latin typeface="Garamond" pitchFamily="18" charset="0"/>
            </a:endParaRPr>
          </a:p>
        </p:txBody>
      </p:sp>
      <p:pic>
        <p:nvPicPr>
          <p:cNvPr id="2050" name="Picture 2"/>
          <p:cNvPicPr>
            <a:picLocks noChangeAspect="1" noChangeArrowheads="1"/>
          </p:cNvPicPr>
          <p:nvPr/>
        </p:nvPicPr>
        <p:blipFill>
          <a:blip r:embed="rId2"/>
          <a:srcRect/>
          <a:stretch>
            <a:fillRect/>
          </a:stretch>
        </p:blipFill>
        <p:spPr bwMode="auto">
          <a:xfrm>
            <a:off x="1158240" y="2214456"/>
            <a:ext cx="6789206" cy="1817228"/>
          </a:xfrm>
          <a:prstGeom prst="rect">
            <a:avLst/>
          </a:prstGeom>
          <a:noFill/>
          <a:ln w="9525">
            <a:noFill/>
            <a:miter lim="800000"/>
            <a:headEnd/>
            <a:tailEnd/>
          </a:ln>
          <a:effectLst/>
        </p:spPr>
      </p:pic>
      <p:sp>
        <p:nvSpPr>
          <p:cNvPr id="8" name="文本框 7">
            <a:extLst>
              <a:ext uri="{FF2B5EF4-FFF2-40B4-BE49-F238E27FC236}">
                <a16:creationId xmlns:a16="http://schemas.microsoft.com/office/drawing/2014/main" id="{6F0FD9DA-0C5B-7744-94D1-D2623A695C27}"/>
              </a:ext>
            </a:extLst>
          </p:cNvPr>
          <p:cNvSpPr txBox="1"/>
          <p:nvPr/>
        </p:nvSpPr>
        <p:spPr>
          <a:xfrm>
            <a:off x="419696" y="266166"/>
            <a:ext cx="2311851"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Learning</a:t>
            </a:r>
            <a:r>
              <a:rPr kumimoji="1" lang="zh-CN" altLang="en-US" sz="2400" dirty="0">
                <a:latin typeface="+mn-ea"/>
              </a:rPr>
              <a:t> </a:t>
            </a:r>
          </a:p>
        </p:txBody>
      </p:sp>
      <p:cxnSp>
        <p:nvCxnSpPr>
          <p:cNvPr id="9" name="直线连接符 8">
            <a:extLst>
              <a:ext uri="{FF2B5EF4-FFF2-40B4-BE49-F238E27FC236}">
                <a16:creationId xmlns:a16="http://schemas.microsoft.com/office/drawing/2014/main" id="{70DB14A0-F0D6-9140-9082-229D89695F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692D8B69-6EAE-BA4B-BC0B-FF85EA7976A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394082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线连接符 10">
            <a:extLst>
              <a:ext uri="{FF2B5EF4-FFF2-40B4-BE49-F238E27FC236}">
                <a16:creationId xmlns:a16="http://schemas.microsoft.com/office/drawing/2014/main" id="{70182806-2E6E-7F4E-B345-432BD3C617BE}"/>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标题 1"/>
          <p:cNvSpPr>
            <a:spLocks noGrp="1"/>
          </p:cNvSpPr>
          <p:nvPr>
            <p:ph type="title"/>
          </p:nvPr>
        </p:nvSpPr>
        <p:spPr>
          <a:xfrm>
            <a:off x="628650" y="876522"/>
            <a:ext cx="7886700" cy="994172"/>
          </a:xfrm>
        </p:spPr>
        <p:txBody>
          <a:bodyPr>
            <a:normAutofit/>
          </a:bodyPr>
          <a:lstStyle/>
          <a:p>
            <a:r>
              <a:rPr lang="en-US" altLang="zh-CN" sz="3000" dirty="0">
                <a:latin typeface="Garamond" pitchFamily="18" charset="0"/>
              </a:rPr>
              <a:t>Why Graph Embedding ?</a:t>
            </a:r>
            <a:endParaRPr lang="zh-CN" altLang="en-US" sz="3000" dirty="0">
              <a:latin typeface="Garamond" pitchFamily="18" charset="0"/>
            </a:endParaRPr>
          </a:p>
        </p:txBody>
      </p:sp>
      <p:sp>
        <p:nvSpPr>
          <p:cNvPr id="3" name="内容占位符 2"/>
          <p:cNvSpPr>
            <a:spLocks noGrp="1"/>
          </p:cNvSpPr>
          <p:nvPr>
            <p:ph idx="1"/>
          </p:nvPr>
        </p:nvSpPr>
        <p:spPr>
          <a:xfrm>
            <a:off x="1485900" y="1802828"/>
            <a:ext cx="6172200" cy="3568319"/>
          </a:xfrm>
        </p:spPr>
        <p:txBody>
          <a:bodyPr>
            <a:normAutofit/>
          </a:bodyPr>
          <a:lstStyle/>
          <a:p>
            <a:r>
              <a:rPr lang="en-US" altLang="zh-CN" dirty="0">
                <a:solidFill>
                  <a:srgbClr val="0070C0"/>
                </a:solidFill>
                <a:latin typeface="Garamond" pitchFamily="18" charset="0"/>
              </a:rPr>
              <a:t>Machine learning lifecycle (on graphs)</a:t>
            </a: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endParaRPr lang="en-US" altLang="zh-CN" dirty="0">
              <a:solidFill>
                <a:srgbClr val="0070C0"/>
              </a:solidFill>
              <a:latin typeface="Garamond" pitchFamily="18" charset="0"/>
            </a:endParaRPr>
          </a:p>
          <a:p>
            <a:r>
              <a:rPr lang="en-US" altLang="zh-CN" dirty="0">
                <a:solidFill>
                  <a:srgbClr val="C00000"/>
                </a:solidFill>
                <a:latin typeface="Garamond" pitchFamily="18" charset="0"/>
              </a:rPr>
              <a:t>Feature:</a:t>
            </a:r>
          </a:p>
          <a:p>
            <a:pPr lvl="1"/>
            <a:r>
              <a:rPr lang="en-US" altLang="zh-CN" dirty="0">
                <a:solidFill>
                  <a:srgbClr val="C00000"/>
                </a:solidFill>
                <a:latin typeface="Garamond" pitchFamily="18" charset="0"/>
              </a:rPr>
              <a:t>Node degree (of neighbors), </a:t>
            </a:r>
            <a:r>
              <a:rPr lang="en-US" altLang="zh-CN" dirty="0" err="1">
                <a:solidFill>
                  <a:srgbClr val="C00000"/>
                </a:solidFill>
                <a:latin typeface="Garamond" pitchFamily="18" charset="0"/>
              </a:rPr>
              <a:t>PageRank</a:t>
            </a:r>
            <a:r>
              <a:rPr lang="en-US" altLang="zh-CN" dirty="0">
                <a:solidFill>
                  <a:srgbClr val="C00000"/>
                </a:solidFill>
                <a:latin typeface="Garamond" pitchFamily="18" charset="0"/>
              </a:rPr>
              <a:t>/PPR score (of neighbors), motifs…</a:t>
            </a:r>
          </a:p>
          <a:p>
            <a:pPr lvl="1"/>
            <a:r>
              <a:rPr lang="en-US" altLang="zh-CN" dirty="0">
                <a:solidFill>
                  <a:srgbClr val="C00000"/>
                </a:solidFill>
                <a:latin typeface="Garamond" pitchFamily="18" charset="0"/>
              </a:rPr>
              <a:t>Attributes on nodes/edges, e.g., texts, tags,…</a:t>
            </a:r>
          </a:p>
          <a:p>
            <a:pPr lvl="1"/>
            <a:endParaRPr lang="zh-CN" altLang="en-US" dirty="0">
              <a:solidFill>
                <a:srgbClr val="C00000"/>
              </a:solidFill>
              <a:latin typeface="Garamond" pitchFamily="18" charset="0"/>
            </a:endParaRPr>
          </a:p>
        </p:txBody>
      </p:sp>
      <p:pic>
        <p:nvPicPr>
          <p:cNvPr id="2050" name="Picture 2"/>
          <p:cNvPicPr>
            <a:picLocks noChangeAspect="1" noChangeArrowheads="1"/>
          </p:cNvPicPr>
          <p:nvPr/>
        </p:nvPicPr>
        <p:blipFill>
          <a:blip r:embed="rId2"/>
          <a:srcRect/>
          <a:stretch>
            <a:fillRect/>
          </a:stretch>
        </p:blipFill>
        <p:spPr bwMode="auto">
          <a:xfrm>
            <a:off x="1158240" y="2214456"/>
            <a:ext cx="6789206" cy="1817228"/>
          </a:xfrm>
          <a:prstGeom prst="rect">
            <a:avLst/>
          </a:prstGeom>
          <a:noFill/>
          <a:ln w="9525">
            <a:noFill/>
            <a:miter lim="800000"/>
            <a:headEnd/>
            <a:tailEnd/>
          </a:ln>
          <a:effectLst/>
        </p:spPr>
      </p:pic>
      <p:sp>
        <p:nvSpPr>
          <p:cNvPr id="8" name="文本框 7">
            <a:extLst>
              <a:ext uri="{FF2B5EF4-FFF2-40B4-BE49-F238E27FC236}">
                <a16:creationId xmlns:a16="http://schemas.microsoft.com/office/drawing/2014/main" id="{6F0FD9DA-0C5B-7744-94D1-D2623A695C27}"/>
              </a:ext>
            </a:extLst>
          </p:cNvPr>
          <p:cNvSpPr txBox="1"/>
          <p:nvPr/>
        </p:nvSpPr>
        <p:spPr>
          <a:xfrm>
            <a:off x="419696" y="266166"/>
            <a:ext cx="2311851"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Learning</a:t>
            </a:r>
            <a:r>
              <a:rPr kumimoji="1" lang="zh-CN" altLang="en-US" sz="2400" dirty="0">
                <a:latin typeface="+mn-ea"/>
              </a:rPr>
              <a:t> </a:t>
            </a:r>
          </a:p>
        </p:txBody>
      </p:sp>
      <p:cxnSp>
        <p:nvCxnSpPr>
          <p:cNvPr id="9" name="直线连接符 8">
            <a:extLst>
              <a:ext uri="{FF2B5EF4-FFF2-40B4-BE49-F238E27FC236}">
                <a16:creationId xmlns:a16="http://schemas.microsoft.com/office/drawing/2014/main" id="{70DB14A0-F0D6-9140-9082-229D89695F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692D8B69-6EAE-BA4B-BC0B-FF85EA7976A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92579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5</a:t>
            </a:fld>
            <a:endParaRPr kumimoji="1" lang="zh-CN" altLang="en-US"/>
          </a:p>
        </p:txBody>
      </p:sp>
      <p:sp>
        <p:nvSpPr>
          <p:cNvPr id="9" name="矩形 8">
            <a:extLst>
              <a:ext uri="{FF2B5EF4-FFF2-40B4-BE49-F238E27FC236}">
                <a16:creationId xmlns:a16="http://schemas.microsoft.com/office/drawing/2014/main" id="{3DCC7252-F5BA-2B48-B34B-4CA620001DDD}"/>
              </a:ext>
            </a:extLst>
          </p:cNvPr>
          <p:cNvSpPr/>
          <p:nvPr/>
        </p:nvSpPr>
        <p:spPr>
          <a:xfrm>
            <a:off x="728785" y="1249507"/>
            <a:ext cx="7051589" cy="438582"/>
          </a:xfrm>
          <a:prstGeom prst="rect">
            <a:avLst/>
          </a:prstGeom>
        </p:spPr>
        <p:txBody>
          <a:bodyPr wrap="square">
            <a:spAutoFit/>
          </a:bodyPr>
          <a:lstStyle/>
          <a:p>
            <a:r>
              <a:rPr lang="en-US" altLang="zh-CN" sz="2250" b="1" dirty="0">
                <a:solidFill>
                  <a:srgbClr val="0070C0"/>
                </a:solidFill>
                <a:latin typeface="Times New Roman"/>
                <a:cs typeface="Times New Roman"/>
              </a:rPr>
              <a:t>A graph is a set of nodes and edges that connect them:</a:t>
            </a:r>
          </a:p>
        </p:txBody>
      </p:sp>
      <p:sp>
        <p:nvSpPr>
          <p:cNvPr id="11" name="椭圆 10">
            <a:extLst>
              <a:ext uri="{FF2B5EF4-FFF2-40B4-BE49-F238E27FC236}">
                <a16:creationId xmlns:a16="http://schemas.microsoft.com/office/drawing/2014/main" id="{364474AA-2055-3842-B531-00D31C8FDEB6}"/>
              </a:ext>
            </a:extLst>
          </p:cNvPr>
          <p:cNvSpPr/>
          <p:nvPr/>
        </p:nvSpPr>
        <p:spPr>
          <a:xfrm>
            <a:off x="1495449" y="2308217"/>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a:extLst>
              <a:ext uri="{FF2B5EF4-FFF2-40B4-BE49-F238E27FC236}">
                <a16:creationId xmlns:a16="http://schemas.microsoft.com/office/drawing/2014/main" id="{B85D4332-D992-3E41-9A32-59FD7DDE6B51}"/>
              </a:ext>
            </a:extLst>
          </p:cNvPr>
          <p:cNvSpPr/>
          <p:nvPr/>
        </p:nvSpPr>
        <p:spPr>
          <a:xfrm>
            <a:off x="2765271" y="191719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a:extLst>
              <a:ext uri="{FF2B5EF4-FFF2-40B4-BE49-F238E27FC236}">
                <a16:creationId xmlns:a16="http://schemas.microsoft.com/office/drawing/2014/main" id="{4F7854BE-34B4-3B45-9958-A2775D877656}"/>
              </a:ext>
            </a:extLst>
          </p:cNvPr>
          <p:cNvSpPr/>
          <p:nvPr/>
        </p:nvSpPr>
        <p:spPr>
          <a:xfrm>
            <a:off x="1495449" y="3794116"/>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a:extLst>
              <a:ext uri="{FF2B5EF4-FFF2-40B4-BE49-F238E27FC236}">
                <a16:creationId xmlns:a16="http://schemas.microsoft.com/office/drawing/2014/main" id="{F8365DB5-7162-084A-A917-970B275F47B3}"/>
              </a:ext>
            </a:extLst>
          </p:cNvPr>
          <p:cNvSpPr/>
          <p:nvPr/>
        </p:nvSpPr>
        <p:spPr>
          <a:xfrm>
            <a:off x="2207508" y="3031339"/>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a:extLst>
              <a:ext uri="{FF2B5EF4-FFF2-40B4-BE49-F238E27FC236}">
                <a16:creationId xmlns:a16="http://schemas.microsoft.com/office/drawing/2014/main" id="{2EDBF756-5884-524D-B052-E2BAE936513A}"/>
              </a:ext>
            </a:extLst>
          </p:cNvPr>
          <p:cNvSpPr/>
          <p:nvPr/>
        </p:nvSpPr>
        <p:spPr>
          <a:xfrm>
            <a:off x="3261268" y="2997315"/>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2">
            <a:extLst>
              <a:ext uri="{FF2B5EF4-FFF2-40B4-BE49-F238E27FC236}">
                <a16:creationId xmlns:a16="http://schemas.microsoft.com/office/drawing/2014/main" id="{212B471B-80A0-AA4C-9496-38E6E20752E3}"/>
              </a:ext>
            </a:extLst>
          </p:cNvPr>
          <p:cNvCxnSpPr>
            <a:stCxn id="11" idx="6"/>
            <a:endCxn id="12" idx="2"/>
          </p:cNvCxnSpPr>
          <p:nvPr/>
        </p:nvCxnSpPr>
        <p:spPr>
          <a:xfrm flipV="1">
            <a:off x="1890865" y="2102547"/>
            <a:ext cx="874406" cy="39102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3">
            <a:extLst>
              <a:ext uri="{FF2B5EF4-FFF2-40B4-BE49-F238E27FC236}">
                <a16:creationId xmlns:a16="http://schemas.microsoft.com/office/drawing/2014/main" id="{E09C4AF8-ECC6-D746-B207-5CD24CC7590D}"/>
              </a:ext>
            </a:extLst>
          </p:cNvPr>
          <p:cNvCxnSpPr>
            <a:stCxn id="11" idx="5"/>
            <a:endCxn id="14" idx="1"/>
          </p:cNvCxnSpPr>
          <p:nvPr/>
        </p:nvCxnSpPr>
        <p:spPr>
          <a:xfrm>
            <a:off x="1832957" y="2624632"/>
            <a:ext cx="432458" cy="46099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4">
            <a:extLst>
              <a:ext uri="{FF2B5EF4-FFF2-40B4-BE49-F238E27FC236}">
                <a16:creationId xmlns:a16="http://schemas.microsoft.com/office/drawing/2014/main" id="{8037AD6E-7108-2B45-AAD8-636711E50F55}"/>
              </a:ext>
            </a:extLst>
          </p:cNvPr>
          <p:cNvCxnSpPr>
            <a:stCxn id="14" idx="3"/>
            <a:endCxn id="13" idx="7"/>
          </p:cNvCxnSpPr>
          <p:nvPr/>
        </p:nvCxnSpPr>
        <p:spPr>
          <a:xfrm flipH="1">
            <a:off x="1832957" y="3347754"/>
            <a:ext cx="432458" cy="50065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5">
            <a:extLst>
              <a:ext uri="{FF2B5EF4-FFF2-40B4-BE49-F238E27FC236}">
                <a16:creationId xmlns:a16="http://schemas.microsoft.com/office/drawing/2014/main" id="{1EA373EF-EFD6-7442-8E68-67E0879B8325}"/>
              </a:ext>
            </a:extLst>
          </p:cNvPr>
          <p:cNvCxnSpPr>
            <a:stCxn id="11" idx="4"/>
            <a:endCxn id="13" idx="0"/>
          </p:cNvCxnSpPr>
          <p:nvPr/>
        </p:nvCxnSpPr>
        <p:spPr>
          <a:xfrm flipH="1">
            <a:off x="1693157" y="2678920"/>
            <a:ext cx="1" cy="111519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6">
            <a:extLst>
              <a:ext uri="{FF2B5EF4-FFF2-40B4-BE49-F238E27FC236}">
                <a16:creationId xmlns:a16="http://schemas.microsoft.com/office/drawing/2014/main" id="{DB8E518C-A7EF-4A49-9C62-D5B1C70CEE53}"/>
              </a:ext>
            </a:extLst>
          </p:cNvPr>
          <p:cNvCxnSpPr>
            <a:stCxn id="12" idx="5"/>
            <a:endCxn id="15" idx="0"/>
          </p:cNvCxnSpPr>
          <p:nvPr/>
        </p:nvCxnSpPr>
        <p:spPr>
          <a:xfrm>
            <a:off x="3102780" y="2233609"/>
            <a:ext cx="356197" cy="76370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6C4B3BA2-9C0F-5B48-A713-094F49B2F3E2}"/>
              </a:ext>
            </a:extLst>
          </p:cNvPr>
          <p:cNvSpPr/>
          <p:nvPr/>
        </p:nvSpPr>
        <p:spPr>
          <a:xfrm>
            <a:off x="5711444" y="2710826"/>
            <a:ext cx="395416" cy="3707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2" name="直接连接符 18">
            <a:extLst>
              <a:ext uri="{FF2B5EF4-FFF2-40B4-BE49-F238E27FC236}">
                <a16:creationId xmlns:a16="http://schemas.microsoft.com/office/drawing/2014/main" id="{91D6F5A5-D60D-EA4A-AF0A-E25A707C6EF7}"/>
              </a:ext>
            </a:extLst>
          </p:cNvPr>
          <p:cNvCxnSpPr/>
          <p:nvPr/>
        </p:nvCxnSpPr>
        <p:spPr>
          <a:xfrm>
            <a:off x="5528053" y="3565122"/>
            <a:ext cx="783512"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827F82-CAB1-FA4B-BB64-E44267374D49}"/>
              </a:ext>
            </a:extLst>
          </p:cNvPr>
          <p:cNvSpPr txBox="1"/>
          <p:nvPr/>
        </p:nvSpPr>
        <p:spPr>
          <a:xfrm>
            <a:off x="6339961" y="3381047"/>
            <a:ext cx="908568" cy="438582"/>
          </a:xfrm>
          <a:prstGeom prst="rect">
            <a:avLst/>
          </a:prstGeom>
          <a:noFill/>
          <a:ln w="63500">
            <a:noFill/>
          </a:ln>
        </p:spPr>
        <p:txBody>
          <a:bodyPr wrap="square" rtlCol="0">
            <a:spAutoFit/>
          </a:bodyPr>
          <a:lstStyle/>
          <a:p>
            <a:pPr algn="ctr"/>
            <a:r>
              <a:rPr lang="en-US" altLang="zh-CN" sz="2250" b="1" dirty="0">
                <a:solidFill>
                  <a:srgbClr val="0070C0"/>
                </a:solidFill>
                <a:latin typeface="Times New Roman"/>
                <a:cs typeface="Times New Roman"/>
              </a:rPr>
              <a:t>Edge</a:t>
            </a:r>
            <a:endParaRPr lang="zh-CN" altLang="en-US" sz="2250" b="1" dirty="0" err="1">
              <a:solidFill>
                <a:srgbClr val="0070C0"/>
              </a:solidFill>
              <a:latin typeface="Times New Roman"/>
              <a:cs typeface="Times New Roman"/>
            </a:endParaRPr>
          </a:p>
        </p:txBody>
      </p:sp>
      <p:sp>
        <p:nvSpPr>
          <p:cNvPr id="24" name="文本框 23">
            <a:extLst>
              <a:ext uri="{FF2B5EF4-FFF2-40B4-BE49-F238E27FC236}">
                <a16:creationId xmlns:a16="http://schemas.microsoft.com/office/drawing/2014/main" id="{4AD0BC19-B3C0-4E4C-80E1-7DEC63570321}"/>
              </a:ext>
            </a:extLst>
          </p:cNvPr>
          <p:cNvSpPr txBox="1"/>
          <p:nvPr/>
        </p:nvSpPr>
        <p:spPr>
          <a:xfrm>
            <a:off x="6360550" y="2693010"/>
            <a:ext cx="937436" cy="438582"/>
          </a:xfrm>
          <a:prstGeom prst="rect">
            <a:avLst/>
          </a:prstGeom>
          <a:noFill/>
          <a:ln w="63500">
            <a:noFill/>
          </a:ln>
        </p:spPr>
        <p:txBody>
          <a:bodyPr wrap="square" rtlCol="0">
            <a:spAutoFit/>
          </a:bodyPr>
          <a:lstStyle/>
          <a:p>
            <a:pPr algn="ctr"/>
            <a:r>
              <a:rPr lang="en-US" altLang="zh-CN" sz="2250" b="1" dirty="0">
                <a:solidFill>
                  <a:srgbClr val="0070C0"/>
                </a:solidFill>
                <a:latin typeface="Times New Roman"/>
                <a:cs typeface="Times New Roman"/>
              </a:rPr>
              <a:t>Node</a:t>
            </a:r>
            <a:endParaRPr lang="zh-CN" altLang="en-US" sz="2250" b="1" dirty="0" err="1">
              <a:solidFill>
                <a:srgbClr val="0070C0"/>
              </a:solidFill>
              <a:latin typeface="Times New Roman"/>
              <a:cs typeface="Times New Roman"/>
            </a:endParaRPr>
          </a:p>
        </p:txBody>
      </p:sp>
    </p:spTree>
    <p:extLst>
      <p:ext uri="{BB962C8B-B14F-4D97-AF65-F5344CB8AC3E}">
        <p14:creationId xmlns:p14="http://schemas.microsoft.com/office/powerpoint/2010/main" val="3100342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线连接符 10">
            <a:extLst>
              <a:ext uri="{FF2B5EF4-FFF2-40B4-BE49-F238E27FC236}">
                <a16:creationId xmlns:a16="http://schemas.microsoft.com/office/drawing/2014/main" id="{70182806-2E6E-7F4E-B345-432BD3C617BE}"/>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6F0FD9DA-0C5B-7744-94D1-D2623A695C27}"/>
              </a:ext>
            </a:extLst>
          </p:cNvPr>
          <p:cNvSpPr txBox="1"/>
          <p:nvPr/>
        </p:nvSpPr>
        <p:spPr>
          <a:xfrm>
            <a:off x="419696" y="266166"/>
            <a:ext cx="2311851"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Learning</a:t>
            </a:r>
            <a:r>
              <a:rPr kumimoji="1" lang="zh-CN" altLang="en-US" sz="2400" dirty="0">
                <a:latin typeface="+mn-ea"/>
              </a:rPr>
              <a:t> </a:t>
            </a:r>
          </a:p>
        </p:txBody>
      </p:sp>
      <p:cxnSp>
        <p:nvCxnSpPr>
          <p:cNvPr id="9" name="直线连接符 8">
            <a:extLst>
              <a:ext uri="{FF2B5EF4-FFF2-40B4-BE49-F238E27FC236}">
                <a16:creationId xmlns:a16="http://schemas.microsoft.com/office/drawing/2014/main" id="{70DB14A0-F0D6-9140-9082-229D89695F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692D8B69-6EAE-BA4B-BC0B-FF85EA7976A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13" name="图片 12">
            <a:extLst>
              <a:ext uri="{FF2B5EF4-FFF2-40B4-BE49-F238E27FC236}">
                <a16:creationId xmlns:a16="http://schemas.microsoft.com/office/drawing/2014/main" id="{A9E61D36-6AA3-DC44-96BA-18287B9949C4}"/>
              </a:ext>
            </a:extLst>
          </p:cNvPr>
          <p:cNvPicPr>
            <a:picLocks noChangeAspect="1"/>
          </p:cNvPicPr>
          <p:nvPr/>
        </p:nvPicPr>
        <p:blipFill>
          <a:blip r:embed="rId2"/>
          <a:stretch>
            <a:fillRect/>
          </a:stretch>
        </p:blipFill>
        <p:spPr>
          <a:xfrm>
            <a:off x="1575621" y="1088606"/>
            <a:ext cx="5677172" cy="2717930"/>
          </a:xfrm>
          <a:prstGeom prst="rect">
            <a:avLst/>
          </a:prstGeom>
        </p:spPr>
      </p:pic>
      <p:sp>
        <p:nvSpPr>
          <p:cNvPr id="14" name="矩形 13">
            <a:extLst>
              <a:ext uri="{FF2B5EF4-FFF2-40B4-BE49-F238E27FC236}">
                <a16:creationId xmlns:a16="http://schemas.microsoft.com/office/drawing/2014/main" id="{C371C275-C560-C546-95EC-74E7D63486BB}"/>
              </a:ext>
            </a:extLst>
          </p:cNvPr>
          <p:cNvSpPr/>
          <p:nvPr/>
        </p:nvSpPr>
        <p:spPr>
          <a:xfrm>
            <a:off x="891153" y="4231003"/>
            <a:ext cx="6656522" cy="646331"/>
          </a:xfrm>
          <a:prstGeom prst="rect">
            <a:avLst/>
          </a:prstGeom>
        </p:spPr>
        <p:txBody>
          <a:bodyPr wrap="square">
            <a:spAutoFit/>
          </a:bodyPr>
          <a:lstStyle/>
          <a:p>
            <a:r>
              <a:rPr lang="zh-CN" altLang="en-US" b="1" dirty="0">
                <a:solidFill>
                  <a:schemeClr val="accent1"/>
                </a:solidFill>
              </a:rPr>
              <a:t>Goal</a:t>
            </a:r>
            <a:r>
              <a:rPr lang="zh-CN" altLang="en-US" dirty="0"/>
              <a:t>: Map nodes to d-dimensional embeddings such that nodes with similar network neighbourhoods are embedded close together</a:t>
            </a:r>
          </a:p>
        </p:txBody>
      </p:sp>
    </p:spTree>
    <p:extLst>
      <p:ext uri="{BB962C8B-B14F-4D97-AF65-F5344CB8AC3E}">
        <p14:creationId xmlns:p14="http://schemas.microsoft.com/office/powerpoint/2010/main" val="1227526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694" y="727831"/>
            <a:ext cx="7886700" cy="994172"/>
          </a:xfrm>
        </p:spPr>
        <p:txBody>
          <a:bodyPr>
            <a:normAutofit/>
          </a:bodyPr>
          <a:lstStyle/>
          <a:p>
            <a:r>
              <a:rPr lang="en-US" altLang="zh-CN" sz="3000" dirty="0">
                <a:latin typeface="Garamond" pitchFamily="18" charset="0"/>
              </a:rPr>
              <a:t>An Example …</a:t>
            </a:r>
            <a:endParaRPr lang="zh-CN" altLang="en-US" sz="3000" dirty="0">
              <a:latin typeface="Garamond" pitchFamily="18" charset="0"/>
            </a:endParaRPr>
          </a:p>
        </p:txBody>
      </p:sp>
      <p:pic>
        <p:nvPicPr>
          <p:cNvPr id="4098" name="Picture 2"/>
          <p:cNvPicPr>
            <a:picLocks noChangeAspect="1" noChangeArrowheads="1"/>
          </p:cNvPicPr>
          <p:nvPr/>
        </p:nvPicPr>
        <p:blipFill>
          <a:blip r:embed="rId2"/>
          <a:srcRect/>
          <a:stretch>
            <a:fillRect/>
          </a:stretch>
        </p:blipFill>
        <p:spPr bwMode="auto">
          <a:xfrm>
            <a:off x="471648" y="1574649"/>
            <a:ext cx="6018110" cy="3074564"/>
          </a:xfrm>
          <a:prstGeom prst="rect">
            <a:avLst/>
          </a:prstGeom>
          <a:noFill/>
          <a:ln w="9525">
            <a:noFill/>
            <a:miter lim="800000"/>
            <a:headEnd/>
            <a:tailEnd/>
          </a:ln>
          <a:effectLst/>
        </p:spPr>
      </p:pic>
      <p:sp>
        <p:nvSpPr>
          <p:cNvPr id="5" name="TextBox 4"/>
          <p:cNvSpPr txBox="1"/>
          <p:nvPr/>
        </p:nvSpPr>
        <p:spPr>
          <a:xfrm>
            <a:off x="6286513" y="4491469"/>
            <a:ext cx="1639231" cy="300082"/>
          </a:xfrm>
          <a:prstGeom prst="rect">
            <a:avLst/>
          </a:prstGeom>
          <a:noFill/>
        </p:spPr>
        <p:txBody>
          <a:bodyPr wrap="none" rtlCol="0">
            <a:spAutoFit/>
          </a:bodyPr>
          <a:lstStyle/>
          <a:p>
            <a:r>
              <a:rPr lang="en-US" altLang="zh-CN" sz="1350" dirty="0">
                <a:latin typeface="Garamond" pitchFamily="18" charset="0"/>
              </a:rPr>
              <a:t>[Image by </a:t>
            </a:r>
            <a:r>
              <a:rPr lang="en-US" altLang="zh-CN" sz="1350" dirty="0" err="1">
                <a:latin typeface="Garamond" pitchFamily="18" charset="0"/>
              </a:rPr>
              <a:t>DeepWalk</a:t>
            </a:r>
            <a:r>
              <a:rPr lang="en-US" altLang="zh-CN" sz="1350" dirty="0">
                <a:latin typeface="Garamond" pitchFamily="18" charset="0"/>
              </a:rPr>
              <a:t>]</a:t>
            </a:r>
            <a:endParaRPr lang="zh-CN" altLang="en-US" sz="1350" dirty="0">
              <a:latin typeface="Garamond" pitchFamily="18" charset="0"/>
            </a:endParaRPr>
          </a:p>
        </p:txBody>
      </p:sp>
      <p:cxnSp>
        <p:nvCxnSpPr>
          <p:cNvPr id="16" name="直线连接符 15">
            <a:extLst>
              <a:ext uri="{FF2B5EF4-FFF2-40B4-BE49-F238E27FC236}">
                <a16:creationId xmlns:a16="http://schemas.microsoft.com/office/drawing/2014/main" id="{17E57DB0-1218-3048-8064-B419A6BFEB5C}"/>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1854D808-D109-904F-9756-E40DDAD74D70}"/>
              </a:ext>
            </a:extLst>
          </p:cNvPr>
          <p:cNvSpPr txBox="1"/>
          <p:nvPr/>
        </p:nvSpPr>
        <p:spPr>
          <a:xfrm>
            <a:off x="419696" y="266166"/>
            <a:ext cx="2311851"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Learning</a:t>
            </a:r>
            <a:r>
              <a:rPr kumimoji="1" lang="zh-CN" altLang="en-US" sz="2400" dirty="0">
                <a:latin typeface="+mn-ea"/>
              </a:rPr>
              <a:t> </a:t>
            </a:r>
          </a:p>
        </p:txBody>
      </p:sp>
      <p:cxnSp>
        <p:nvCxnSpPr>
          <p:cNvPr id="18" name="直线连接符 17">
            <a:extLst>
              <a:ext uri="{FF2B5EF4-FFF2-40B4-BE49-F238E27FC236}">
                <a16:creationId xmlns:a16="http://schemas.microsoft.com/office/drawing/2014/main" id="{73C3112F-38A7-A744-B1F1-C25D2260CE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F6B18A9E-5F45-5047-BF1B-12177C91D91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1288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线连接符 15">
            <a:extLst>
              <a:ext uri="{FF2B5EF4-FFF2-40B4-BE49-F238E27FC236}">
                <a16:creationId xmlns:a16="http://schemas.microsoft.com/office/drawing/2014/main" id="{17E57DB0-1218-3048-8064-B419A6BFEB5C}"/>
              </a:ext>
            </a:extLst>
          </p:cNvPr>
          <p:cNvCxnSpPr/>
          <p:nvPr/>
        </p:nvCxnSpPr>
        <p:spPr>
          <a:xfrm>
            <a:off x="572096" y="815524"/>
            <a:ext cx="8133159" cy="0"/>
          </a:xfrm>
          <a:prstGeom prst="line">
            <a:avLst/>
          </a:prstGeom>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1854D808-D109-904F-9756-E40DDAD74D70}"/>
              </a:ext>
            </a:extLst>
          </p:cNvPr>
          <p:cNvSpPr txBox="1"/>
          <p:nvPr/>
        </p:nvSpPr>
        <p:spPr>
          <a:xfrm>
            <a:off x="419696" y="266166"/>
            <a:ext cx="2236510" cy="461665"/>
          </a:xfrm>
          <a:prstGeom prst="rect">
            <a:avLst/>
          </a:prstGeom>
          <a:noFill/>
        </p:spPr>
        <p:txBody>
          <a:bodyPr wrap="none" rtlCol="0">
            <a:spAutoFit/>
          </a:bodyPr>
          <a:lstStyle/>
          <a:p>
            <a:pPr algn="l"/>
            <a:r>
              <a:rPr kumimoji="1" lang="en-US" altLang="zh-CN" sz="2400" dirty="0">
                <a:latin typeface="+mn-ea"/>
              </a:rPr>
              <a:t>Graph</a:t>
            </a:r>
            <a:r>
              <a:rPr kumimoji="1" lang="zh-CN" altLang="en-US" sz="2400" dirty="0">
                <a:latin typeface="+mn-ea"/>
              </a:rPr>
              <a:t> </a:t>
            </a:r>
            <a:r>
              <a:rPr kumimoji="1" lang="en-US" altLang="zh-CN" sz="2400" dirty="0">
                <a:latin typeface="+mn-ea"/>
              </a:rPr>
              <a:t>Systems</a:t>
            </a:r>
            <a:r>
              <a:rPr kumimoji="1" lang="zh-CN" altLang="en-US" sz="2400" dirty="0">
                <a:latin typeface="+mn-ea"/>
              </a:rPr>
              <a:t> </a:t>
            </a:r>
          </a:p>
        </p:txBody>
      </p:sp>
      <p:cxnSp>
        <p:nvCxnSpPr>
          <p:cNvPr id="18" name="直线连接符 17">
            <a:extLst>
              <a:ext uri="{FF2B5EF4-FFF2-40B4-BE49-F238E27FC236}">
                <a16:creationId xmlns:a16="http://schemas.microsoft.com/office/drawing/2014/main" id="{73C3112F-38A7-A744-B1F1-C25D2260CE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F6B18A9E-5F45-5047-BF1B-12177C91D91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1" name="标题 1">
            <a:extLst>
              <a:ext uri="{FF2B5EF4-FFF2-40B4-BE49-F238E27FC236}">
                <a16:creationId xmlns:a16="http://schemas.microsoft.com/office/drawing/2014/main" id="{67E98C0B-BA0D-E84B-8BF1-04B25B530E21}"/>
              </a:ext>
            </a:extLst>
          </p:cNvPr>
          <p:cNvSpPr>
            <a:spLocks noGrp="1"/>
          </p:cNvSpPr>
          <p:nvPr>
            <p:ph type="title"/>
          </p:nvPr>
        </p:nvSpPr>
        <p:spPr>
          <a:xfrm>
            <a:off x="419695" y="1040660"/>
            <a:ext cx="7886700" cy="2658504"/>
          </a:xfrm>
        </p:spPr>
        <p:txBody>
          <a:bodyPr>
            <a:noAutofit/>
          </a:bodyPr>
          <a:lstStyle/>
          <a:p>
            <a:r>
              <a:rPr lang="en-US" altLang="zh-CN" sz="2000" b="1" dirty="0">
                <a:latin typeface="Garamond" pitchFamily="18" charset="0"/>
              </a:rPr>
              <a:t>Graph</a:t>
            </a:r>
            <a:r>
              <a:rPr lang="zh-CN" altLang="en-US" sz="2000" b="1" dirty="0">
                <a:latin typeface="Garamond" pitchFamily="18" charset="0"/>
              </a:rPr>
              <a:t> </a:t>
            </a:r>
            <a:r>
              <a:rPr lang="en-US" altLang="zh-CN" sz="2000" b="1" dirty="0">
                <a:latin typeface="Garamond" pitchFamily="18" charset="0"/>
              </a:rPr>
              <a:t>Database:</a:t>
            </a:r>
            <a:br>
              <a:rPr lang="en-US" altLang="zh-CN" sz="2000" b="1" dirty="0">
                <a:latin typeface="Garamond" pitchFamily="18" charset="0"/>
              </a:rPr>
            </a:br>
            <a:br>
              <a:rPr lang="en-US" altLang="zh-CN" sz="2000" dirty="0">
                <a:latin typeface="Garamond" pitchFamily="18" charset="0"/>
              </a:rPr>
            </a:br>
            <a:r>
              <a:rPr lang="en-US" altLang="zh-CN" sz="2000" dirty="0">
                <a:latin typeface="Garamond" pitchFamily="18" charset="0"/>
              </a:rPr>
              <a:t>1.</a:t>
            </a:r>
            <a:r>
              <a:rPr lang="zh-CN" altLang="en-US" sz="2000" dirty="0">
                <a:latin typeface="Garamond" pitchFamily="18" charset="0"/>
              </a:rPr>
              <a:t> </a:t>
            </a:r>
            <a:r>
              <a:rPr lang="en-US" altLang="zh-CN" sz="2000" dirty="0">
                <a:latin typeface="Garamond" pitchFamily="18" charset="0"/>
              </a:rPr>
              <a:t>A graph database (GDB) is a database that uses graph structures for semantic queries with nodes, edges, and properties to represent and store data.</a:t>
            </a:r>
            <a:br>
              <a:rPr lang="en-US" altLang="zh-CN" sz="2000" dirty="0">
                <a:latin typeface="Garamond" pitchFamily="18" charset="0"/>
              </a:rPr>
            </a:br>
            <a:br>
              <a:rPr lang="en-US" altLang="zh-CN" sz="2000" dirty="0">
                <a:latin typeface="Garamond" pitchFamily="18" charset="0"/>
              </a:rPr>
            </a:br>
            <a:r>
              <a:rPr lang="en-US" altLang="zh-CN" sz="2000" dirty="0">
                <a:latin typeface="Garamond" pitchFamily="18" charset="0"/>
              </a:rPr>
              <a:t>2.</a:t>
            </a:r>
            <a:r>
              <a:rPr lang="zh-CN" altLang="en-US" sz="2000" dirty="0">
                <a:latin typeface="Garamond" pitchFamily="18" charset="0"/>
              </a:rPr>
              <a:t> </a:t>
            </a:r>
            <a:r>
              <a:rPr lang="en-US" altLang="zh-CN" sz="2000" dirty="0">
                <a:latin typeface="Garamond" pitchFamily="18" charset="0"/>
              </a:rPr>
              <a:t>Working</a:t>
            </a:r>
            <a:r>
              <a:rPr lang="zh-CN" altLang="en-US" sz="2000" dirty="0">
                <a:latin typeface="Garamond" pitchFamily="18" charset="0"/>
              </a:rPr>
              <a:t> </a:t>
            </a:r>
            <a:r>
              <a:rPr lang="en-US" altLang="zh-CN" sz="2000" dirty="0">
                <a:latin typeface="Garamond" pitchFamily="18" charset="0"/>
              </a:rPr>
              <a:t>with</a:t>
            </a:r>
            <a:r>
              <a:rPr lang="zh-CN" altLang="en-US" sz="2000" dirty="0">
                <a:latin typeface="Garamond" pitchFamily="18" charset="0"/>
              </a:rPr>
              <a:t> </a:t>
            </a:r>
            <a:r>
              <a:rPr lang="en-US" altLang="zh-CN" sz="2000" dirty="0">
                <a:latin typeface="Garamond" pitchFamily="18" charset="0"/>
              </a:rPr>
              <a:t>graph</a:t>
            </a:r>
            <a:r>
              <a:rPr lang="zh-CN" altLang="en-US" sz="2000" dirty="0">
                <a:latin typeface="Garamond" pitchFamily="18" charset="0"/>
              </a:rPr>
              <a:t> </a:t>
            </a:r>
            <a:r>
              <a:rPr lang="en-US" altLang="zh-CN" sz="2000" dirty="0">
                <a:latin typeface="Garamond" pitchFamily="18" charset="0"/>
              </a:rPr>
              <a:t>query</a:t>
            </a:r>
            <a:r>
              <a:rPr lang="zh-CN" altLang="en-US" sz="2000" dirty="0">
                <a:latin typeface="Garamond" pitchFamily="18" charset="0"/>
              </a:rPr>
              <a:t> </a:t>
            </a:r>
            <a:r>
              <a:rPr lang="en-US" altLang="zh-CN" sz="2000" dirty="0">
                <a:latin typeface="Garamond" pitchFamily="18" charset="0"/>
              </a:rPr>
              <a:t>language,</a:t>
            </a:r>
            <a:r>
              <a:rPr lang="zh-CN" altLang="en-US" sz="2000" dirty="0">
                <a:latin typeface="Garamond" pitchFamily="18" charset="0"/>
              </a:rPr>
              <a:t> </a:t>
            </a:r>
            <a:r>
              <a:rPr lang="en-US" altLang="zh-CN" sz="2000" dirty="0">
                <a:latin typeface="Garamond" pitchFamily="18" charset="0"/>
              </a:rPr>
              <a:t>such</a:t>
            </a:r>
            <a:r>
              <a:rPr lang="zh-CN" altLang="en-US" sz="2000" dirty="0">
                <a:latin typeface="Garamond" pitchFamily="18" charset="0"/>
              </a:rPr>
              <a:t> </a:t>
            </a:r>
            <a:r>
              <a:rPr lang="en-US" altLang="zh-CN" sz="2000" dirty="0">
                <a:latin typeface="Garamond" pitchFamily="18" charset="0"/>
              </a:rPr>
              <a:t>as</a:t>
            </a:r>
            <a:r>
              <a:rPr lang="zh-CN" altLang="en-US" sz="2000" dirty="0">
                <a:latin typeface="Garamond" pitchFamily="18" charset="0"/>
              </a:rPr>
              <a:t> </a:t>
            </a:r>
            <a:r>
              <a:rPr lang="en-US" altLang="zh-CN" sz="2000" dirty="0">
                <a:latin typeface="Garamond" pitchFamily="18" charset="0"/>
              </a:rPr>
              <a:t>SPARQL,</a:t>
            </a:r>
            <a:r>
              <a:rPr lang="zh-CN" altLang="en-US" sz="2000" dirty="0">
                <a:latin typeface="Garamond" pitchFamily="18" charset="0"/>
              </a:rPr>
              <a:t> </a:t>
            </a:r>
            <a:r>
              <a:rPr lang="en-US" altLang="zh-CN" sz="2000" dirty="0">
                <a:latin typeface="Garamond" pitchFamily="18" charset="0"/>
              </a:rPr>
              <a:t>Cypher,</a:t>
            </a:r>
            <a:r>
              <a:rPr lang="zh-CN" altLang="en-US" sz="2000" dirty="0">
                <a:latin typeface="Garamond" pitchFamily="18" charset="0"/>
              </a:rPr>
              <a:t> </a:t>
            </a:r>
            <a:r>
              <a:rPr kumimoji="1" lang="en-US" altLang="zh-CN" sz="2000" dirty="0">
                <a:latin typeface="宋体-简" panose="02010800040101010101" pitchFamily="2" charset="-122"/>
                <a:ea typeface="宋体-简" panose="02010800040101010101" pitchFamily="2" charset="-122"/>
              </a:rPr>
              <a:t>Gremlin</a:t>
            </a:r>
            <a:br>
              <a:rPr kumimoji="1" lang="en-US" altLang="zh-CN" sz="2000" dirty="0">
                <a:latin typeface="宋体-简" panose="02010800040101010101" pitchFamily="2" charset="-122"/>
                <a:ea typeface="宋体-简" panose="02010800040101010101" pitchFamily="2" charset="-122"/>
              </a:rPr>
            </a:br>
            <a:br>
              <a:rPr kumimoji="1" lang="en-US" altLang="zh-CN" sz="2000" dirty="0">
                <a:latin typeface="宋体-简" panose="02010800040101010101" pitchFamily="2" charset="-122"/>
                <a:ea typeface="宋体-简" panose="02010800040101010101" pitchFamily="2" charset="-122"/>
              </a:rPr>
            </a:br>
            <a:r>
              <a:rPr kumimoji="1" lang="en-US" altLang="zh-CN" sz="2000" dirty="0">
                <a:latin typeface="宋体-简" panose="02010800040101010101" pitchFamily="2" charset="-122"/>
                <a:ea typeface="宋体-简" panose="02010800040101010101" pitchFamily="2" charset="-122"/>
              </a:rPr>
              <a:t>3.</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Two</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categories</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of</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graph</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databases:</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RDF</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and</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property</a:t>
            </a:r>
            <a:r>
              <a:rPr kumimoji="1" lang="zh-CN" altLang="en-US" sz="2000" dirty="0">
                <a:latin typeface="宋体-简" panose="02010800040101010101" pitchFamily="2" charset="-122"/>
                <a:ea typeface="宋体-简" panose="02010800040101010101" pitchFamily="2" charset="-122"/>
              </a:rPr>
              <a:t> </a:t>
            </a:r>
            <a:r>
              <a:rPr kumimoji="1" lang="en-US" altLang="zh-CN" sz="2000" dirty="0">
                <a:latin typeface="宋体-简" panose="02010800040101010101" pitchFamily="2" charset="-122"/>
                <a:ea typeface="宋体-简" panose="02010800040101010101" pitchFamily="2" charset="-122"/>
              </a:rPr>
              <a:t>graphs.</a:t>
            </a:r>
            <a:r>
              <a:rPr kumimoji="1" lang="zh-CN" altLang="en-US" sz="2000" dirty="0">
                <a:latin typeface="宋体-简" panose="02010800040101010101" pitchFamily="2" charset="-122"/>
                <a:ea typeface="宋体-简" panose="02010800040101010101" pitchFamily="2" charset="-122"/>
              </a:rPr>
              <a:t> </a:t>
            </a:r>
            <a:br>
              <a:rPr lang="en-US" altLang="zh-CN" sz="2000" dirty="0">
                <a:latin typeface="Garamond" pitchFamily="18" charset="0"/>
              </a:rPr>
            </a:br>
            <a:endParaRPr lang="zh-CN" altLang="en-US" sz="2000" dirty="0">
              <a:latin typeface="Garamond" pitchFamily="18" charset="0"/>
            </a:endParaRPr>
          </a:p>
        </p:txBody>
      </p:sp>
    </p:spTree>
    <p:extLst>
      <p:ext uri="{BB962C8B-B14F-4D97-AF65-F5344CB8AC3E}">
        <p14:creationId xmlns:p14="http://schemas.microsoft.com/office/powerpoint/2010/main" val="3568971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744388" cy="461665"/>
          </a:xfrm>
          <a:prstGeom prst="rect">
            <a:avLst/>
          </a:prstGeom>
          <a:noFill/>
        </p:spPr>
        <p:txBody>
          <a:bodyPr wrap="none" rtlCol="0">
            <a:spAutoFit/>
          </a:bodyPr>
          <a:lstStyle/>
          <a:p>
            <a:pPr algn="l"/>
            <a:r>
              <a:rPr kumimoji="1" lang="en-US" altLang="zh-CN" sz="2400" dirty="0">
                <a:latin typeface="+mn-ea"/>
              </a:rPr>
              <a:t>RDF</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mc:AlternateContent xmlns:mc="http://schemas.openxmlformats.org/markup-compatibility/2006" xmlns:a14="http://schemas.microsoft.com/office/drawing/2010/main">
        <mc:Choice Requires="a14">
          <p:sp>
            <p:nvSpPr>
              <p:cNvPr id="10" name="文本框 9"/>
              <p:cNvSpPr txBox="1"/>
              <p:nvPr/>
            </p:nvSpPr>
            <p:spPr>
              <a:xfrm flipH="1">
                <a:off x="301464" y="1296749"/>
                <a:ext cx="4078130" cy="2328843"/>
              </a:xfrm>
              <a:prstGeom prst="rect">
                <a:avLst/>
              </a:prstGeom>
              <a:noFill/>
            </p:spPr>
            <p:txBody>
              <a:bodyPr wrap="square" rtlCol="0">
                <a:spAutoFit/>
              </a:bodyPr>
              <a:lstStyle/>
              <a:p>
                <a:pPr marL="257175" indent="-257175" algn="just">
                  <a:lnSpc>
                    <a:spcPct val="150000"/>
                  </a:lnSpc>
                  <a:buFont typeface="Arial" panose="020B0604020202090204" pitchFamily="34" charset="0"/>
                  <a:buChar char="•"/>
                </a:pPr>
                <a:r>
                  <a:rPr lang="en-US" sz="1650" dirty="0">
                    <a:sym typeface="+mn-ea"/>
                  </a:rPr>
                  <a:t>Let pairwise disjoint infinite</a:t>
                </a:r>
                <a:r>
                  <a:rPr lang="zh-CN" altLang="en-US" sz="1650" dirty="0">
                    <a:sym typeface="+mn-ea"/>
                  </a:rPr>
                  <a:t> </a:t>
                </a:r>
                <a:r>
                  <a:rPr lang="en-US" sz="1650" dirty="0">
                    <a:sym typeface="+mn-ea"/>
                  </a:rPr>
                  <a:t>sets</a:t>
                </a:r>
                <a:r>
                  <a:rPr lang="zh-CN" altLang="en-US" sz="1650" dirty="0">
                    <a:sym typeface="+mn-ea"/>
                  </a:rPr>
                  <a:t> </a:t>
                </a:r>
                <a14:m>
                  <m:oMath xmlns:m="http://schemas.openxmlformats.org/officeDocument/2006/math">
                    <m:r>
                      <a:rPr lang="en-US" altLang="zh-CN" sz="1650" b="0" i="1" smtClean="0">
                        <a:latin typeface="Cambria Math" panose="02040503050406030204" pitchFamily="18" charset="0"/>
                        <a:sym typeface="+mn-ea"/>
                      </a:rPr>
                      <m:t>𝐼</m:t>
                    </m:r>
                    <m:r>
                      <a:rPr lang="en-US" altLang="zh-CN" sz="1650" b="0" i="1" smtClean="0">
                        <a:latin typeface="Cambria Math" panose="02040503050406030204" pitchFamily="18" charset="0"/>
                        <a:sym typeface="+mn-ea"/>
                      </a:rPr>
                      <m:t>,</m:t>
                    </m:r>
                    <m:r>
                      <a:rPr lang="zh-CN" altLang="en-US" sz="1650" b="0" i="1" smtClean="0">
                        <a:latin typeface="Cambria Math" panose="02040503050406030204" pitchFamily="18" charset="0"/>
                        <a:sym typeface="+mn-ea"/>
                      </a:rPr>
                      <m:t> </m:t>
                    </m:r>
                    <m:r>
                      <a:rPr lang="en-US" altLang="zh-CN" sz="1650" b="0" i="1" smtClean="0">
                        <a:latin typeface="Cambria Math" panose="02040503050406030204" pitchFamily="18" charset="0"/>
                        <a:sym typeface="+mn-ea"/>
                      </a:rPr>
                      <m:t>𝐵</m:t>
                    </m:r>
                    <m:r>
                      <a:rPr lang="zh-CN" altLang="en-US" sz="1650" b="0" i="1" smtClean="0">
                        <a:latin typeface="Cambria Math" panose="02040503050406030204" pitchFamily="18" charset="0"/>
                        <a:sym typeface="+mn-ea"/>
                      </a:rPr>
                      <m:t> </m:t>
                    </m:r>
                  </m:oMath>
                </a14:m>
                <a:r>
                  <a:rPr lang="en-US" altLang="zh-CN" sz="1650" dirty="0">
                    <a:sym typeface="+mn-ea"/>
                  </a:rPr>
                  <a:t>and</a:t>
                </a:r>
                <a:r>
                  <a:rPr lang="zh-CN" altLang="en-US" sz="1650" dirty="0">
                    <a:sym typeface="+mn-ea"/>
                  </a:rPr>
                  <a:t> </a:t>
                </a:r>
                <a14:m>
                  <m:oMath xmlns:m="http://schemas.openxmlformats.org/officeDocument/2006/math">
                    <m:r>
                      <a:rPr lang="en-US" altLang="zh-CN" sz="1650" b="0" i="1" smtClean="0">
                        <a:latin typeface="Cambria Math" panose="02040503050406030204" pitchFamily="18" charset="0"/>
                        <a:sym typeface="+mn-ea"/>
                      </a:rPr>
                      <m:t>𝐿</m:t>
                    </m:r>
                  </m:oMath>
                </a14:m>
                <a:r>
                  <a:rPr lang="zh-CN" altLang="en-US" sz="1650" dirty="0">
                    <a:sym typeface="+mn-ea"/>
                  </a:rPr>
                  <a:t> </a:t>
                </a:r>
                <a:r>
                  <a:rPr lang="en-US" altLang="zh-CN" sz="1650" dirty="0">
                    <a:sym typeface="+mn-ea"/>
                  </a:rPr>
                  <a:t>denote</a:t>
                </a:r>
                <a:r>
                  <a:rPr lang="zh-CN" altLang="en-US" sz="1650" dirty="0">
                    <a:sym typeface="+mn-ea"/>
                  </a:rPr>
                  <a:t> </a:t>
                </a:r>
                <a:r>
                  <a:rPr lang="en-US" altLang="zh-CN" sz="1650" dirty="0">
                    <a:sym typeface="+mn-ea"/>
                  </a:rPr>
                  <a:t>IRI,</a:t>
                </a:r>
                <a:r>
                  <a:rPr lang="zh-CN" altLang="en-US" sz="1650" dirty="0">
                    <a:sym typeface="+mn-ea"/>
                  </a:rPr>
                  <a:t> </a:t>
                </a:r>
                <a:r>
                  <a:rPr lang="en-US" altLang="zh-CN" sz="1650" dirty="0">
                    <a:sym typeface="+mn-ea"/>
                  </a:rPr>
                  <a:t>blank</a:t>
                </a:r>
                <a:r>
                  <a:rPr lang="zh-CN" altLang="en-US" sz="1650" dirty="0">
                    <a:sym typeface="+mn-ea"/>
                  </a:rPr>
                  <a:t> </a:t>
                </a:r>
                <a:r>
                  <a:rPr lang="en-US" altLang="zh-CN" sz="1650" dirty="0">
                    <a:sym typeface="+mn-ea"/>
                  </a:rPr>
                  <a:t>nodes</a:t>
                </a:r>
                <a:r>
                  <a:rPr lang="zh-CN" altLang="en-US" sz="1650" dirty="0">
                    <a:sym typeface="+mn-ea"/>
                  </a:rPr>
                  <a:t> </a:t>
                </a:r>
                <a:r>
                  <a:rPr lang="en-US" altLang="zh-CN" sz="1650" dirty="0">
                    <a:sym typeface="+mn-ea"/>
                  </a:rPr>
                  <a:t>and</a:t>
                </a:r>
                <a:r>
                  <a:rPr lang="zh-CN" altLang="en-US" sz="1650" dirty="0">
                    <a:sym typeface="+mn-ea"/>
                  </a:rPr>
                  <a:t> </a:t>
                </a:r>
                <a:r>
                  <a:rPr lang="en-US" altLang="zh-CN" sz="1650" dirty="0">
                    <a:sym typeface="+mn-ea"/>
                  </a:rPr>
                  <a:t>literals,</a:t>
                </a:r>
                <a:r>
                  <a:rPr lang="zh-CN" altLang="en-US" sz="1650" dirty="0">
                    <a:sym typeface="+mn-ea"/>
                  </a:rPr>
                  <a:t> </a:t>
                </a:r>
                <a:r>
                  <a:rPr lang="en-US" altLang="zh-CN" sz="1650" dirty="0">
                    <a:sym typeface="+mn-ea"/>
                  </a:rPr>
                  <a:t>respectively.</a:t>
                </a:r>
                <a:r>
                  <a:rPr lang="zh-CN" altLang="en-US" sz="1650" dirty="0">
                    <a:sym typeface="+mn-ea"/>
                  </a:rPr>
                  <a:t> </a:t>
                </a:r>
                <a:r>
                  <a:rPr lang="en-US" altLang="zh-CN" sz="1650" dirty="0">
                    <a:sym typeface="+mn-ea"/>
                  </a:rPr>
                  <a:t>An</a:t>
                </a:r>
                <a:r>
                  <a:rPr lang="zh-CN" altLang="en-US" sz="1650" dirty="0">
                    <a:sym typeface="+mn-ea"/>
                  </a:rPr>
                  <a:t> </a:t>
                </a:r>
                <a:r>
                  <a:rPr lang="en-US" altLang="zh-CN" sz="1650" dirty="0">
                    <a:sym typeface="+mn-ea"/>
                  </a:rPr>
                  <a:t>RDF</a:t>
                </a:r>
                <a:r>
                  <a:rPr lang="zh-CN" altLang="en-US" sz="1650" dirty="0">
                    <a:sym typeface="+mn-ea"/>
                  </a:rPr>
                  <a:t> </a:t>
                </a:r>
                <a:r>
                  <a:rPr lang="en-US" sz="1650" dirty="0">
                    <a:sym typeface="+mn-ea"/>
                  </a:rPr>
                  <a:t>dataset is a collection of triples, each of which is denoted</a:t>
                </a:r>
                <a:r>
                  <a:rPr lang="zh-CN" altLang="en-US" sz="1650" dirty="0">
                    <a:sym typeface="+mn-ea"/>
                  </a:rPr>
                  <a:t> </a:t>
                </a:r>
                <a:r>
                  <a:rPr lang="en-US" sz="1650" dirty="0">
                    <a:sym typeface="+mn-ea"/>
                  </a:rPr>
                  <a:t>as </a:t>
                </a:r>
                <a14:m>
                  <m:oMath xmlns:m="http://schemas.openxmlformats.org/officeDocument/2006/math">
                    <m:r>
                      <a:rPr lang="en-US" altLang="zh-CN" sz="1650" b="0" i="1" smtClean="0">
                        <a:latin typeface="Cambria Math" panose="02040503050406030204" pitchFamily="18" charset="0"/>
                        <a:sym typeface="+mn-ea"/>
                      </a:rPr>
                      <m:t>𝑡</m:t>
                    </m:r>
                    <m:d>
                      <m:dPr>
                        <m:ctrlPr>
                          <a:rPr lang="en-US" altLang="zh-CN" sz="1650" b="0" i="1" smtClean="0">
                            <a:latin typeface="Cambria Math" panose="02040503050406030204" pitchFamily="18" charset="0"/>
                            <a:sym typeface="+mn-ea"/>
                          </a:rPr>
                        </m:ctrlPr>
                      </m:dPr>
                      <m:e>
                        <m:r>
                          <a:rPr lang="en-US" altLang="zh-CN" sz="1650" b="0" i="1" smtClean="0">
                            <a:latin typeface="Cambria Math" panose="02040503050406030204" pitchFamily="18" charset="0"/>
                            <a:sym typeface="+mn-ea"/>
                          </a:rPr>
                          <m:t>𝑠𝑢𝑏𝑗𝑒𝑐𝑡</m:t>
                        </m:r>
                        <m:r>
                          <a:rPr lang="en-US" altLang="zh-CN" sz="1650" b="0" i="1" smtClean="0">
                            <a:latin typeface="Cambria Math" panose="02040503050406030204" pitchFamily="18" charset="0"/>
                            <a:sym typeface="+mn-ea"/>
                          </a:rPr>
                          <m:t>,</m:t>
                        </m:r>
                        <m:r>
                          <a:rPr lang="en-US" altLang="zh-CN" sz="1650" b="0" i="1" smtClean="0">
                            <a:latin typeface="Cambria Math" panose="02040503050406030204" pitchFamily="18" charset="0"/>
                            <a:sym typeface="+mn-ea"/>
                          </a:rPr>
                          <m:t>𝑝𝑟𝑜𝑝𝑒𝑟𝑡𝑦</m:t>
                        </m:r>
                        <m:r>
                          <a:rPr lang="en-US" altLang="zh-CN" sz="1650" b="0" i="1" smtClean="0">
                            <a:latin typeface="Cambria Math" panose="02040503050406030204" pitchFamily="18" charset="0"/>
                            <a:sym typeface="+mn-ea"/>
                          </a:rPr>
                          <m:t>,</m:t>
                        </m:r>
                        <m:r>
                          <a:rPr lang="zh-CN" altLang="en-US" sz="1650" b="0" i="1" smtClean="0">
                            <a:latin typeface="Cambria Math" panose="02040503050406030204" pitchFamily="18" charset="0"/>
                            <a:sym typeface="+mn-ea"/>
                          </a:rPr>
                          <m:t> </m:t>
                        </m:r>
                        <m:r>
                          <a:rPr lang="en-US" altLang="zh-CN" sz="1650" b="0" i="1" smtClean="0">
                            <a:latin typeface="Cambria Math" panose="02040503050406030204" pitchFamily="18" charset="0"/>
                            <a:sym typeface="+mn-ea"/>
                          </a:rPr>
                          <m:t>𝑜𝑏𝑗𝑒𝑐𝑡</m:t>
                        </m:r>
                      </m:e>
                    </m:d>
                    <m:r>
                      <a:rPr lang="en-US" altLang="zh-CN" sz="1650" b="0" i="1" smtClean="0">
                        <a:latin typeface="Cambria Math" panose="02040503050406030204" pitchFamily="18" charset="0"/>
                        <a:sym typeface="+mn-ea"/>
                      </a:rPr>
                      <m:t>∈</m:t>
                    </m:r>
                    <m:d>
                      <m:dPr>
                        <m:ctrlPr>
                          <a:rPr lang="en-US" altLang="zh-CN" sz="1650" b="0" i="1" smtClean="0">
                            <a:latin typeface="Cambria Math" panose="02040503050406030204" pitchFamily="18" charset="0"/>
                            <a:sym typeface="+mn-ea"/>
                          </a:rPr>
                        </m:ctrlPr>
                      </m:dPr>
                      <m:e>
                        <m:r>
                          <a:rPr lang="en-US" altLang="zh-CN" sz="1650" b="0" i="1" smtClean="0">
                            <a:latin typeface="Cambria Math" panose="02040503050406030204" pitchFamily="18" charset="0"/>
                            <a:sym typeface="+mn-ea"/>
                          </a:rPr>
                          <m:t>𝐼</m:t>
                        </m:r>
                        <m:r>
                          <a:rPr lang="en-US" altLang="zh-CN" sz="1650" b="0" i="1" smtClean="0">
                            <a:latin typeface="Cambria Math" panose="02040503050406030204" pitchFamily="18" charset="0"/>
                            <a:sym typeface="+mn-ea"/>
                          </a:rPr>
                          <m:t>∪</m:t>
                        </m:r>
                        <m:r>
                          <a:rPr lang="en-US" altLang="zh-CN" sz="1650" b="0" i="1" smtClean="0">
                            <a:latin typeface="Cambria Math" panose="02040503050406030204" pitchFamily="18" charset="0"/>
                            <a:sym typeface="+mn-ea"/>
                          </a:rPr>
                          <m:t>𝐵</m:t>
                        </m:r>
                      </m:e>
                    </m:d>
                    <m:r>
                      <a:rPr lang="en-US" altLang="zh-CN" sz="1650" b="0" i="1" smtClean="0">
                        <a:latin typeface="Cambria Math" panose="02040503050406030204" pitchFamily="18" charset="0"/>
                        <a:sym typeface="+mn-ea"/>
                      </a:rPr>
                      <m:t>×</m:t>
                    </m:r>
                    <m:r>
                      <a:rPr lang="en-US" altLang="zh-CN" sz="1650" b="0" i="1" smtClean="0">
                        <a:latin typeface="Cambria Math" panose="02040503050406030204" pitchFamily="18" charset="0"/>
                        <a:sym typeface="+mn-ea"/>
                      </a:rPr>
                      <m:t>𝐼</m:t>
                    </m:r>
                    <m:r>
                      <a:rPr lang="en-US" altLang="zh-CN" sz="1650" b="0" i="1" smtClean="0">
                        <a:latin typeface="Cambria Math" panose="02040503050406030204" pitchFamily="18" charset="0"/>
                        <a:sym typeface="+mn-ea"/>
                      </a:rPr>
                      <m:t>×(</m:t>
                    </m:r>
                    <m:r>
                      <a:rPr lang="en-US" altLang="zh-CN" sz="1650" i="1">
                        <a:latin typeface="Cambria Math" panose="02040503050406030204" pitchFamily="18" charset="0"/>
                        <a:sym typeface="+mn-ea"/>
                      </a:rPr>
                      <m:t>𝐼</m:t>
                    </m:r>
                    <m:r>
                      <a:rPr lang="en-US" altLang="zh-CN" sz="1650" i="1">
                        <a:latin typeface="Cambria Math" panose="02040503050406030204" pitchFamily="18" charset="0"/>
                        <a:sym typeface="+mn-ea"/>
                      </a:rPr>
                      <m:t>∪</m:t>
                    </m:r>
                    <m:r>
                      <a:rPr lang="en-US" altLang="zh-CN" sz="1650" i="1">
                        <a:latin typeface="Cambria Math" panose="02040503050406030204" pitchFamily="18" charset="0"/>
                        <a:sym typeface="+mn-ea"/>
                      </a:rPr>
                      <m:t>𝐵</m:t>
                    </m:r>
                    <m:r>
                      <a:rPr lang="en-US" altLang="zh-CN" sz="1650" b="0" i="1" smtClean="0">
                        <a:latin typeface="Cambria Math" panose="02040503050406030204" pitchFamily="18" charset="0"/>
                        <a:sym typeface="+mn-ea"/>
                      </a:rPr>
                      <m:t>∪</m:t>
                    </m:r>
                    <m:r>
                      <a:rPr lang="en-US" altLang="zh-CN" sz="1650" b="0" i="1" smtClean="0">
                        <a:latin typeface="Cambria Math" panose="02040503050406030204" pitchFamily="18" charset="0"/>
                        <a:sym typeface="+mn-ea"/>
                      </a:rPr>
                      <m:t>𝐿</m:t>
                    </m:r>
                    <m:r>
                      <a:rPr lang="en-US" altLang="zh-CN" sz="1650" b="0" i="1" smtClean="0">
                        <a:latin typeface="Cambria Math" panose="02040503050406030204" pitchFamily="18" charset="0"/>
                        <a:sym typeface="+mn-ea"/>
                      </a:rPr>
                      <m:t>)</m:t>
                    </m:r>
                  </m:oMath>
                </a14:m>
                <a:r>
                  <a:rPr lang="en-US" sz="1650" dirty="0">
                    <a:sym typeface="+mn-ea"/>
                  </a:rPr>
                  <a:t>.</a:t>
                </a:r>
                <a:endParaRPr sz="1650" dirty="0">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flipH="1">
                <a:off x="301464" y="1296749"/>
                <a:ext cx="4078130" cy="2328843"/>
              </a:xfrm>
              <a:prstGeom prst="rect">
                <a:avLst/>
              </a:prstGeom>
              <a:blipFill>
                <a:blip r:embed="rId3"/>
                <a:stretch>
                  <a:fillRect l="-623" r="-1246" b="-2186"/>
                </a:stretch>
              </a:blipFill>
            </p:spPr>
            <p:txBody>
              <a:bodyPr/>
              <a:lstStyle/>
              <a:p>
                <a:r>
                  <a:rPr lang="zh-CN" altLang="en-US">
                    <a:noFill/>
                  </a:rPr>
                  <a:t> </a:t>
                </a:r>
              </a:p>
            </p:txBody>
          </p:sp>
        </mc:Fallback>
      </mc:AlternateContent>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RDF</a:t>
            </a:r>
            <a:r>
              <a:rPr lang="zh-CN" altLang="en-US" b="1" dirty="0">
                <a:latin typeface="+mn-ea"/>
                <a:sym typeface="+mn-ea"/>
              </a:rPr>
              <a:t> </a:t>
            </a:r>
            <a:r>
              <a:rPr lang="en-US" altLang="zh-CN" b="1" dirty="0">
                <a:latin typeface="+mn-ea"/>
                <a:sym typeface="+mn-ea"/>
              </a:rPr>
              <a:t>Datasets</a:t>
            </a:r>
            <a:endParaRPr lang="zh-CN" altLang="en-US" b="1" dirty="0">
              <a:latin typeface="+mn-ea"/>
              <a:sym typeface="+mn-ea"/>
            </a:endParaRPr>
          </a:p>
        </p:txBody>
      </p:sp>
      <p:pic>
        <p:nvPicPr>
          <p:cNvPr id="3" name="图片 2" descr="屏幕快照 2020-05-25 下午11.39.50"/>
          <p:cNvPicPr>
            <a:picLocks noChangeAspect="1"/>
          </p:cNvPicPr>
          <p:nvPr/>
        </p:nvPicPr>
        <p:blipFill>
          <a:blip r:embed="rId4"/>
          <a:stretch>
            <a:fillRect/>
          </a:stretch>
        </p:blipFill>
        <p:spPr>
          <a:xfrm>
            <a:off x="4474845" y="961073"/>
            <a:ext cx="4078129" cy="3943826"/>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53</a:t>
            </a:fld>
            <a:endParaRPr kumimoji="1" lang="zh-CN" altLang="en-US"/>
          </a:p>
        </p:txBody>
      </p:sp>
    </p:spTree>
    <p:extLst>
      <p:ext uri="{BB962C8B-B14F-4D97-AF65-F5344CB8AC3E}">
        <p14:creationId xmlns:p14="http://schemas.microsoft.com/office/powerpoint/2010/main" val="1275256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744388" cy="461665"/>
          </a:xfrm>
          <a:prstGeom prst="rect">
            <a:avLst/>
          </a:prstGeom>
          <a:noFill/>
        </p:spPr>
        <p:txBody>
          <a:bodyPr wrap="none" rtlCol="0">
            <a:spAutoFit/>
          </a:bodyPr>
          <a:lstStyle/>
          <a:p>
            <a:r>
              <a:rPr kumimoji="1" lang="en-US" altLang="zh-CN" sz="2400" dirty="0">
                <a:latin typeface="+mn-ea"/>
              </a:rPr>
              <a:t>RDF</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10" name="文本框 9"/>
          <p:cNvSpPr txBox="1"/>
          <p:nvPr/>
        </p:nvSpPr>
        <p:spPr>
          <a:xfrm flipH="1">
            <a:off x="355524" y="1424666"/>
            <a:ext cx="3617119" cy="1195584"/>
          </a:xfrm>
          <a:prstGeom prst="rect">
            <a:avLst/>
          </a:prstGeom>
          <a:noFill/>
        </p:spPr>
        <p:txBody>
          <a:bodyPr wrap="square" rtlCol="0">
            <a:spAutoFit/>
          </a:bodyPr>
          <a:lstStyle/>
          <a:p>
            <a:pPr marL="257175" indent="-257175">
              <a:lnSpc>
                <a:spcPct val="150000"/>
              </a:lnSpc>
              <a:buFont typeface="Arial" panose="020B0604020202090204" pitchFamily="34" charset="0"/>
              <a:buChar char="•"/>
            </a:pPr>
            <a:r>
              <a:rPr lang="en-US" altLang="zh-CN" sz="1650" dirty="0">
                <a:sym typeface="+mn-ea"/>
              </a:rPr>
              <a:t>Each</a:t>
            </a:r>
            <a:r>
              <a:rPr lang="zh-CN" altLang="en-US" sz="1650" dirty="0">
                <a:sym typeface="+mn-ea"/>
              </a:rPr>
              <a:t> </a:t>
            </a:r>
            <a:r>
              <a:rPr lang="en-US" altLang="zh-CN" sz="1650" dirty="0">
                <a:sym typeface="+mn-ea"/>
              </a:rPr>
              <a:t>triple</a:t>
            </a:r>
            <a:r>
              <a:rPr lang="zh-CN" altLang="en-US" sz="1650" dirty="0">
                <a:sym typeface="+mn-ea"/>
              </a:rPr>
              <a:t> </a:t>
            </a:r>
            <a:r>
              <a:rPr lang="en-US" altLang="zh-CN" sz="1650" dirty="0">
                <a:sym typeface="+mn-ea"/>
              </a:rPr>
              <a:t>corresponds</a:t>
            </a:r>
            <a:r>
              <a:rPr lang="zh-CN" altLang="en-US" sz="1650" dirty="0">
                <a:sym typeface="+mn-ea"/>
              </a:rPr>
              <a:t> </a:t>
            </a:r>
            <a:r>
              <a:rPr lang="en-US" altLang="zh-CN" sz="1650" dirty="0">
                <a:sym typeface="+mn-ea"/>
              </a:rPr>
              <a:t>to</a:t>
            </a:r>
            <a:r>
              <a:rPr lang="zh-CN" altLang="en-US" sz="1650" dirty="0">
                <a:sym typeface="+mn-ea"/>
              </a:rPr>
              <a:t> </a:t>
            </a:r>
            <a:r>
              <a:rPr lang="en-US" altLang="zh-CN" sz="1650" dirty="0">
                <a:sym typeface="+mn-ea"/>
              </a:rPr>
              <a:t>an</a:t>
            </a:r>
            <a:r>
              <a:rPr lang="zh-CN" altLang="en-US" sz="1650" dirty="0">
                <a:sym typeface="+mn-ea"/>
              </a:rPr>
              <a:t> </a:t>
            </a:r>
            <a:r>
              <a:rPr lang="en-US" altLang="zh-CN" sz="1650" dirty="0">
                <a:sym typeface="+mn-ea"/>
              </a:rPr>
              <a:t>edge,</a:t>
            </a:r>
            <a:r>
              <a:rPr lang="zh-CN" altLang="en-US" sz="1650" dirty="0">
                <a:sym typeface="+mn-ea"/>
              </a:rPr>
              <a:t> </a:t>
            </a:r>
            <a:r>
              <a:rPr lang="en-US" altLang="zh-CN" sz="1650" dirty="0">
                <a:sym typeface="+mn-ea"/>
              </a:rPr>
              <a:t>where</a:t>
            </a:r>
            <a:r>
              <a:rPr lang="zh-CN" altLang="en-US" sz="1650" dirty="0">
                <a:sym typeface="+mn-ea"/>
              </a:rPr>
              <a:t> </a:t>
            </a:r>
            <a:r>
              <a:rPr lang="en-US" altLang="zh-CN" sz="1650" dirty="0">
                <a:sym typeface="+mn-ea"/>
              </a:rPr>
              <a:t>subject</a:t>
            </a:r>
            <a:r>
              <a:rPr lang="zh-CN" altLang="en-US" sz="1650" dirty="0">
                <a:sym typeface="+mn-ea"/>
              </a:rPr>
              <a:t> </a:t>
            </a:r>
            <a:r>
              <a:rPr lang="en-US" altLang="zh-CN" sz="1650" dirty="0">
                <a:sym typeface="+mn-ea"/>
              </a:rPr>
              <a:t>and</a:t>
            </a:r>
            <a:r>
              <a:rPr lang="zh-CN" altLang="en-US" sz="1650" dirty="0">
                <a:sym typeface="+mn-ea"/>
              </a:rPr>
              <a:t> </a:t>
            </a:r>
            <a:r>
              <a:rPr lang="en-US" altLang="zh-CN" sz="1650" dirty="0">
                <a:sym typeface="+mn-ea"/>
              </a:rPr>
              <a:t>object</a:t>
            </a:r>
            <a:r>
              <a:rPr lang="zh-CN" altLang="en-US" sz="1650" dirty="0">
                <a:sym typeface="+mn-ea"/>
              </a:rPr>
              <a:t> </a:t>
            </a:r>
            <a:r>
              <a:rPr lang="en-US" altLang="zh-CN" sz="1650" dirty="0">
                <a:sym typeface="+mn-ea"/>
              </a:rPr>
              <a:t>correspond</a:t>
            </a:r>
            <a:r>
              <a:rPr lang="zh-CN" altLang="en-US" sz="1650" dirty="0">
                <a:sym typeface="+mn-ea"/>
              </a:rPr>
              <a:t> </a:t>
            </a:r>
            <a:r>
              <a:rPr lang="en-US" altLang="zh-CN" sz="1650" dirty="0">
                <a:sym typeface="+mn-ea"/>
              </a:rPr>
              <a:t>to</a:t>
            </a:r>
            <a:r>
              <a:rPr lang="zh-CN" altLang="en-US" sz="1650" dirty="0">
                <a:sym typeface="+mn-ea"/>
              </a:rPr>
              <a:t> </a:t>
            </a:r>
            <a:r>
              <a:rPr lang="en-US" altLang="zh-CN" sz="1650" dirty="0">
                <a:sym typeface="+mn-ea"/>
              </a:rPr>
              <a:t>two</a:t>
            </a:r>
            <a:r>
              <a:rPr lang="zh-CN" altLang="en-US" sz="1650" dirty="0">
                <a:sym typeface="+mn-ea"/>
              </a:rPr>
              <a:t> </a:t>
            </a:r>
            <a:r>
              <a:rPr lang="en-US" altLang="zh-CN" sz="1650" dirty="0">
                <a:sym typeface="+mn-ea"/>
              </a:rPr>
              <a:t>endpoints.</a:t>
            </a:r>
            <a:r>
              <a:rPr lang="zh-CN" altLang="en-US" sz="1650" dirty="0">
                <a:sym typeface="+mn-ea"/>
              </a:rPr>
              <a:t> </a:t>
            </a:r>
            <a:endParaRPr sz="1650" dirty="0">
              <a:sym typeface="+mn-ea"/>
            </a:endParaRPr>
          </a:p>
        </p:txBody>
      </p:sp>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RDF</a:t>
            </a:r>
            <a:r>
              <a:rPr lang="zh-CN" altLang="en-US" b="1" dirty="0">
                <a:latin typeface="+mn-ea"/>
                <a:sym typeface="+mn-ea"/>
              </a:rPr>
              <a:t> </a:t>
            </a:r>
            <a:r>
              <a:rPr lang="en-US" altLang="zh-CN" b="1" dirty="0">
                <a:latin typeface="+mn-ea"/>
                <a:sym typeface="+mn-ea"/>
              </a:rPr>
              <a:t>Graphs</a:t>
            </a:r>
            <a:endParaRPr lang="zh-CN" altLang="en-US" b="1" dirty="0">
              <a:latin typeface="+mn-ea"/>
              <a:sym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54</a:t>
            </a:fld>
            <a:endParaRPr kumimoji="1" lang="zh-CN" altLang="en-US"/>
          </a:p>
        </p:txBody>
      </p:sp>
      <p:pic>
        <p:nvPicPr>
          <p:cNvPr id="9" name="图片 8"/>
          <p:cNvPicPr>
            <a:picLocks noChangeAspect="1"/>
          </p:cNvPicPr>
          <p:nvPr/>
        </p:nvPicPr>
        <p:blipFill>
          <a:blip r:embed="rId3"/>
          <a:stretch>
            <a:fillRect/>
          </a:stretch>
        </p:blipFill>
        <p:spPr>
          <a:xfrm>
            <a:off x="4141470" y="961072"/>
            <a:ext cx="4897755" cy="2791778"/>
          </a:xfrm>
          <a:prstGeom prst="rect">
            <a:avLst/>
          </a:prstGeom>
        </p:spPr>
      </p:pic>
    </p:spTree>
    <p:extLst>
      <p:ext uri="{BB962C8B-B14F-4D97-AF65-F5344CB8AC3E}">
        <p14:creationId xmlns:p14="http://schemas.microsoft.com/office/powerpoint/2010/main" val="924556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744388" cy="461665"/>
          </a:xfrm>
          <a:prstGeom prst="rect">
            <a:avLst/>
          </a:prstGeom>
          <a:noFill/>
        </p:spPr>
        <p:txBody>
          <a:bodyPr wrap="none" rtlCol="0">
            <a:spAutoFit/>
          </a:bodyPr>
          <a:lstStyle/>
          <a:p>
            <a:pPr algn="l"/>
            <a:r>
              <a:rPr kumimoji="1" lang="en-US" altLang="zh-CN" sz="2400" dirty="0">
                <a:latin typeface="+mn-ea"/>
              </a:rPr>
              <a:t>RDF</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4" name="文本框 3"/>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SPARQL</a:t>
            </a:r>
            <a:r>
              <a:rPr lang="zh-CN" altLang="en-US" b="1" dirty="0">
                <a:latin typeface="+mn-ea"/>
                <a:sym typeface="+mn-ea"/>
              </a:rPr>
              <a:t> </a:t>
            </a:r>
            <a:r>
              <a:rPr lang="en-US" altLang="zh-CN" b="1" dirty="0">
                <a:latin typeface="+mn-ea"/>
                <a:sym typeface="+mn-ea"/>
              </a:rPr>
              <a:t>Queries</a:t>
            </a:r>
            <a:endParaRPr lang="zh-CN" altLang="en-US" b="1" dirty="0">
              <a:latin typeface="+mn-ea"/>
              <a:sym typeface="+mn-ea"/>
            </a:endParaRPr>
          </a:p>
        </p:txBody>
      </p:sp>
      <p:pic>
        <p:nvPicPr>
          <p:cNvPr id="3" name="图片 2" descr="屏幕快照 2020-05-25 下午11.39.50"/>
          <p:cNvPicPr>
            <a:picLocks noChangeAspect="1"/>
          </p:cNvPicPr>
          <p:nvPr/>
        </p:nvPicPr>
        <p:blipFill>
          <a:blip r:embed="rId3"/>
          <a:stretch>
            <a:fillRect/>
          </a:stretch>
        </p:blipFill>
        <p:spPr>
          <a:xfrm>
            <a:off x="4204681" y="863792"/>
            <a:ext cx="4078129" cy="3943826"/>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55</a:t>
            </a:fld>
            <a:endParaRPr kumimoji="1" lang="zh-CN" altLang="en-US"/>
          </a:p>
        </p:txBody>
      </p:sp>
      <p:pic>
        <p:nvPicPr>
          <p:cNvPr id="9" name="图片 8" descr="屏幕快照 2020-05-26 下午4.15.47">
            <a:extLst>
              <a:ext uri="{FF2B5EF4-FFF2-40B4-BE49-F238E27FC236}">
                <a16:creationId xmlns:a16="http://schemas.microsoft.com/office/drawing/2014/main" id="{3E1D3911-CD3E-8448-A104-5E391BBBBD0E}"/>
              </a:ext>
            </a:extLst>
          </p:cNvPr>
          <p:cNvPicPr>
            <a:picLocks noChangeAspect="1"/>
          </p:cNvPicPr>
          <p:nvPr/>
        </p:nvPicPr>
        <p:blipFill>
          <a:blip r:embed="rId4"/>
          <a:stretch>
            <a:fillRect/>
          </a:stretch>
        </p:blipFill>
        <p:spPr>
          <a:xfrm>
            <a:off x="609005" y="1608329"/>
            <a:ext cx="3110157" cy="2649313"/>
          </a:xfrm>
          <a:prstGeom prst="rect">
            <a:avLst/>
          </a:prstGeom>
        </p:spPr>
      </p:pic>
    </p:spTree>
    <p:extLst>
      <p:ext uri="{BB962C8B-B14F-4D97-AF65-F5344CB8AC3E}">
        <p14:creationId xmlns:p14="http://schemas.microsoft.com/office/powerpoint/2010/main" val="960187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214068" cy="461665"/>
          </a:xfrm>
          <a:prstGeom prst="rect">
            <a:avLst/>
          </a:prstGeom>
          <a:noFill/>
        </p:spPr>
        <p:txBody>
          <a:bodyPr wrap="none" rtlCol="0">
            <a:spAutoFit/>
          </a:bodyPr>
          <a:lstStyle/>
          <a:p>
            <a:r>
              <a:rPr kumimoji="1" lang="en-US" altLang="zh-CN" sz="2400" dirty="0">
                <a:latin typeface="+mn-ea"/>
              </a:rPr>
              <a:t>Property</a:t>
            </a:r>
            <a:r>
              <a:rPr kumimoji="1" lang="zh-CN" altLang="en-US" sz="2400" dirty="0">
                <a:latin typeface="+mn-ea"/>
              </a:rPr>
              <a:t> </a:t>
            </a:r>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56</a:t>
            </a:fld>
            <a:endParaRPr kumimoji="1" lang="zh-CN" altLang="en-US"/>
          </a:p>
        </p:txBody>
      </p:sp>
      <p:sp>
        <p:nvSpPr>
          <p:cNvPr id="11" name="文本框 10">
            <a:extLst>
              <a:ext uri="{FF2B5EF4-FFF2-40B4-BE49-F238E27FC236}">
                <a16:creationId xmlns:a16="http://schemas.microsoft.com/office/drawing/2014/main" id="{D59C7BC0-8283-F345-91EB-FEF11FFC7E81}"/>
              </a:ext>
            </a:extLst>
          </p:cNvPr>
          <p:cNvSpPr txBox="1"/>
          <p:nvPr/>
        </p:nvSpPr>
        <p:spPr>
          <a:xfrm flipH="1">
            <a:off x="207817" y="1444891"/>
            <a:ext cx="3501738" cy="2270173"/>
          </a:xfrm>
          <a:prstGeom prst="rect">
            <a:avLst/>
          </a:prstGeom>
          <a:noFill/>
        </p:spPr>
        <p:txBody>
          <a:bodyPr wrap="square" rtlCol="0">
            <a:spAutoFit/>
          </a:bodyPr>
          <a:lstStyle/>
          <a:p>
            <a:pPr marL="257175" indent="-257175" algn="just">
              <a:lnSpc>
                <a:spcPct val="150000"/>
              </a:lnSpc>
              <a:buFont typeface="Arial" panose="020B0604020202090204" pitchFamily="34" charset="0"/>
              <a:buChar char="•"/>
            </a:pPr>
            <a:r>
              <a:rPr lang="zh-CN" altLang="en-US" sz="1600" dirty="0"/>
              <a:t>Both vertices and edges can have an arbitrary number of key/value-pairs called properties. Vertices denote discrete objects such as a person, a place, or an event. Edges denote relationships between vertices.</a:t>
            </a:r>
            <a:endParaRPr sz="1650" dirty="0">
              <a:sym typeface="+mn-ea"/>
            </a:endParaRPr>
          </a:p>
        </p:txBody>
      </p:sp>
      <p:sp>
        <p:nvSpPr>
          <p:cNvPr id="12" name="文本框 11">
            <a:extLst>
              <a:ext uri="{FF2B5EF4-FFF2-40B4-BE49-F238E27FC236}">
                <a16:creationId xmlns:a16="http://schemas.microsoft.com/office/drawing/2014/main" id="{7FBC7C5F-75B3-7C4E-9280-12594D7B351D}"/>
              </a:ext>
            </a:extLst>
          </p:cNvPr>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Property</a:t>
            </a:r>
            <a:r>
              <a:rPr lang="zh-CN" altLang="en-US" b="1" dirty="0">
                <a:latin typeface="+mn-ea"/>
                <a:sym typeface="+mn-ea"/>
              </a:rPr>
              <a:t> </a:t>
            </a:r>
            <a:r>
              <a:rPr lang="en-US" altLang="zh-CN" b="1" dirty="0">
                <a:latin typeface="+mn-ea"/>
                <a:sym typeface="+mn-ea"/>
              </a:rPr>
              <a:t>Graph</a:t>
            </a:r>
            <a:endParaRPr lang="zh-CN" altLang="en-US" b="1" dirty="0">
              <a:latin typeface="+mn-ea"/>
              <a:sym typeface="+mn-ea"/>
            </a:endParaRPr>
          </a:p>
        </p:txBody>
      </p:sp>
      <p:pic>
        <p:nvPicPr>
          <p:cNvPr id="13" name="图片 12" descr="屏幕快照 2020-05-27 下午9.08.22">
            <a:extLst>
              <a:ext uri="{FF2B5EF4-FFF2-40B4-BE49-F238E27FC236}">
                <a16:creationId xmlns:a16="http://schemas.microsoft.com/office/drawing/2014/main" id="{ED8A2130-C736-7B4D-B5F4-B709D22DAF53}"/>
              </a:ext>
            </a:extLst>
          </p:cNvPr>
          <p:cNvPicPr>
            <a:picLocks noChangeAspect="1"/>
          </p:cNvPicPr>
          <p:nvPr/>
        </p:nvPicPr>
        <p:blipFill>
          <a:blip r:embed="rId3"/>
          <a:stretch>
            <a:fillRect/>
          </a:stretch>
        </p:blipFill>
        <p:spPr>
          <a:xfrm>
            <a:off x="3948566" y="1330405"/>
            <a:ext cx="4468069" cy="2580973"/>
          </a:xfrm>
          <a:prstGeom prst="rect">
            <a:avLst/>
          </a:prstGeom>
        </p:spPr>
      </p:pic>
    </p:spTree>
    <p:extLst>
      <p:ext uri="{BB962C8B-B14F-4D97-AF65-F5344CB8AC3E}">
        <p14:creationId xmlns:p14="http://schemas.microsoft.com/office/powerpoint/2010/main" val="2223988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214068" cy="461665"/>
          </a:xfrm>
          <a:prstGeom prst="rect">
            <a:avLst/>
          </a:prstGeom>
          <a:noFill/>
        </p:spPr>
        <p:txBody>
          <a:bodyPr wrap="none" rtlCol="0">
            <a:spAutoFit/>
          </a:bodyPr>
          <a:lstStyle/>
          <a:p>
            <a:r>
              <a:rPr kumimoji="1" lang="en-US" altLang="zh-CN" sz="2400" dirty="0">
                <a:latin typeface="+mn-ea"/>
              </a:rPr>
              <a:t>Property</a:t>
            </a:r>
            <a:r>
              <a:rPr kumimoji="1" lang="zh-CN" altLang="en-US" sz="2400" dirty="0">
                <a:latin typeface="+mn-ea"/>
              </a:rPr>
              <a:t> </a:t>
            </a:r>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57</a:t>
            </a:fld>
            <a:endParaRPr kumimoji="1" lang="zh-CN" altLang="en-US"/>
          </a:p>
        </p:txBody>
      </p:sp>
      <p:sp>
        <p:nvSpPr>
          <p:cNvPr id="12" name="文本框 11">
            <a:extLst>
              <a:ext uri="{FF2B5EF4-FFF2-40B4-BE49-F238E27FC236}">
                <a16:creationId xmlns:a16="http://schemas.microsoft.com/office/drawing/2014/main" id="{7FBC7C5F-75B3-7C4E-9280-12594D7B351D}"/>
              </a:ext>
            </a:extLst>
          </p:cNvPr>
          <p:cNvSpPr txBox="1"/>
          <p:nvPr/>
        </p:nvSpPr>
        <p:spPr>
          <a:xfrm>
            <a:off x="578644" y="961073"/>
            <a:ext cx="3800951" cy="369332"/>
          </a:xfrm>
          <a:prstGeom prst="rect">
            <a:avLst/>
          </a:prstGeom>
          <a:noFill/>
        </p:spPr>
        <p:txBody>
          <a:bodyPr wrap="square" rtlCol="0">
            <a:spAutoFit/>
          </a:bodyPr>
          <a:lstStyle/>
          <a:p>
            <a:pPr algn="l"/>
            <a:r>
              <a:rPr lang="en-US" altLang="zh-CN" b="1" dirty="0">
                <a:latin typeface="+mn-ea"/>
                <a:sym typeface="+mn-ea"/>
              </a:rPr>
              <a:t>Cypher</a:t>
            </a:r>
            <a:r>
              <a:rPr lang="zh-CN" altLang="en-US" b="1" dirty="0">
                <a:latin typeface="+mn-ea"/>
                <a:sym typeface="+mn-ea"/>
              </a:rPr>
              <a:t> </a:t>
            </a:r>
            <a:r>
              <a:rPr lang="en-US" altLang="zh-CN" b="1" dirty="0">
                <a:latin typeface="+mn-ea"/>
                <a:sym typeface="+mn-ea"/>
              </a:rPr>
              <a:t>Queries</a:t>
            </a:r>
            <a:endParaRPr lang="zh-CN" altLang="en-US" b="1" dirty="0">
              <a:latin typeface="+mn-ea"/>
              <a:sym typeface="+mn-ea"/>
            </a:endParaRPr>
          </a:p>
        </p:txBody>
      </p:sp>
      <p:pic>
        <p:nvPicPr>
          <p:cNvPr id="13" name="图片 12" descr="屏幕快照 2020-05-27 下午9.08.22">
            <a:extLst>
              <a:ext uri="{FF2B5EF4-FFF2-40B4-BE49-F238E27FC236}">
                <a16:creationId xmlns:a16="http://schemas.microsoft.com/office/drawing/2014/main" id="{ED8A2130-C736-7B4D-B5F4-B709D22DAF53}"/>
              </a:ext>
            </a:extLst>
          </p:cNvPr>
          <p:cNvPicPr>
            <a:picLocks noChangeAspect="1"/>
          </p:cNvPicPr>
          <p:nvPr/>
        </p:nvPicPr>
        <p:blipFill>
          <a:blip r:embed="rId3"/>
          <a:stretch>
            <a:fillRect/>
          </a:stretch>
        </p:blipFill>
        <p:spPr>
          <a:xfrm>
            <a:off x="867663" y="2233135"/>
            <a:ext cx="4468069" cy="2580973"/>
          </a:xfrm>
          <a:prstGeom prst="rect">
            <a:avLst/>
          </a:prstGeom>
        </p:spPr>
      </p:pic>
      <p:pic>
        <p:nvPicPr>
          <p:cNvPr id="9" name="图片 8">
            <a:extLst>
              <a:ext uri="{FF2B5EF4-FFF2-40B4-BE49-F238E27FC236}">
                <a16:creationId xmlns:a16="http://schemas.microsoft.com/office/drawing/2014/main" id="{0343A467-39F3-9D40-B06D-770A5E61EA7E}"/>
              </a:ext>
            </a:extLst>
          </p:cNvPr>
          <p:cNvPicPr>
            <a:picLocks noChangeAspect="1"/>
          </p:cNvPicPr>
          <p:nvPr/>
        </p:nvPicPr>
        <p:blipFill>
          <a:blip r:embed="rId4"/>
          <a:stretch>
            <a:fillRect/>
          </a:stretch>
        </p:blipFill>
        <p:spPr>
          <a:xfrm>
            <a:off x="3945298" y="1113885"/>
            <a:ext cx="4232347" cy="1040962"/>
          </a:xfrm>
          <a:prstGeom prst="rect">
            <a:avLst/>
          </a:prstGeom>
        </p:spPr>
      </p:pic>
    </p:spTree>
    <p:extLst>
      <p:ext uri="{BB962C8B-B14F-4D97-AF65-F5344CB8AC3E}">
        <p14:creationId xmlns:p14="http://schemas.microsoft.com/office/powerpoint/2010/main" val="2648803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807453" cy="461665"/>
          </a:xfrm>
          <a:prstGeom prst="rect">
            <a:avLst/>
          </a:prstGeom>
          <a:noFill/>
        </p:spPr>
        <p:txBody>
          <a:bodyPr wrap="none" rtlCol="0">
            <a:spAutoFit/>
          </a:bodyPr>
          <a:lstStyle/>
          <a:p>
            <a:r>
              <a:rPr kumimoji="1" lang="en-US" altLang="zh-CN" sz="2400" dirty="0">
                <a:latin typeface="+mn-ea"/>
              </a:rPr>
              <a:t>Graph</a:t>
            </a:r>
            <a:r>
              <a:rPr kumimoji="1" lang="zh-CN" altLang="en-US" sz="2400" dirty="0">
                <a:latin typeface="+mn-ea"/>
              </a:rPr>
              <a:t> </a:t>
            </a:r>
            <a:r>
              <a:rPr kumimoji="1" lang="en-US" altLang="zh-CN" sz="2400" dirty="0">
                <a:latin typeface="+mn-ea"/>
              </a:rPr>
              <a:t>Computing</a:t>
            </a:r>
            <a:r>
              <a:rPr kumimoji="1" lang="zh-CN" altLang="en-US" sz="2400" dirty="0">
                <a:latin typeface="+mn-ea"/>
              </a:rPr>
              <a:t> </a:t>
            </a:r>
            <a:r>
              <a:rPr kumimoji="1" lang="en-US" altLang="zh-CN" sz="2400" dirty="0">
                <a:latin typeface="+mn-ea"/>
              </a:rPr>
              <a:t>Systems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58</a:t>
            </a:fld>
            <a:endParaRPr kumimoji="1" lang="zh-CN" altLang="en-US"/>
          </a:p>
        </p:txBody>
      </p:sp>
      <p:sp>
        <p:nvSpPr>
          <p:cNvPr id="10" name="矩形 9">
            <a:extLst>
              <a:ext uri="{FF2B5EF4-FFF2-40B4-BE49-F238E27FC236}">
                <a16:creationId xmlns:a16="http://schemas.microsoft.com/office/drawing/2014/main" id="{59535E39-F1EA-7E48-BA44-A0C53235A42F}"/>
              </a:ext>
            </a:extLst>
          </p:cNvPr>
          <p:cNvSpPr/>
          <p:nvPr/>
        </p:nvSpPr>
        <p:spPr>
          <a:xfrm>
            <a:off x="420132" y="899749"/>
            <a:ext cx="5670630" cy="646331"/>
          </a:xfrm>
          <a:prstGeom prst="rect">
            <a:avLst/>
          </a:prstGeom>
        </p:spPr>
        <p:txBody>
          <a:bodyPr wrap="square">
            <a:spAutoFit/>
          </a:bodyPr>
          <a:lstStyle/>
          <a:p>
            <a:r>
              <a:rPr lang="en-US" altLang="zh-CN" dirty="0" err="1">
                <a:solidFill>
                  <a:srgbClr val="000000"/>
                </a:solidFill>
                <a:latin typeface="Times New Roman" panose="02020603050405020304" pitchFamily="18" charset="0"/>
                <a:cs typeface="Times New Roman" panose="02020603050405020304" pitchFamily="18" charset="0"/>
              </a:rPr>
              <a:t>Pregel</a:t>
            </a:r>
            <a:r>
              <a:rPr lang="en-US" altLang="zh-CN" dirty="0">
                <a:solidFill>
                  <a:srgbClr val="000000"/>
                </a:solidFill>
                <a:latin typeface="Times New Roman" panose="02020603050405020304" pitchFamily="18" charset="0"/>
                <a:cs typeface="Times New Roman" panose="02020603050405020304" pitchFamily="18" charset="0"/>
              </a:rPr>
              <a:t>-like systems are </a:t>
            </a:r>
            <a:r>
              <a:rPr lang="en-US" altLang="zh-CN" dirty="0">
                <a:solidFill>
                  <a:srgbClr val="0000FF"/>
                </a:solidFill>
                <a:latin typeface="Times New Roman" panose="02020603050405020304" pitchFamily="18" charset="0"/>
                <a:cs typeface="Times New Roman" panose="02020603050405020304" pitchFamily="18" charset="0"/>
              </a:rPr>
              <a:t>BSP (Bulk Synchronous Parallel ), </a:t>
            </a:r>
            <a:r>
              <a:rPr lang="en-US" altLang="zh-CN" dirty="0">
                <a:solidFill>
                  <a:srgbClr val="000000"/>
                </a:solidFill>
                <a:latin typeface="Times New Roman" panose="02020603050405020304" pitchFamily="18" charset="0"/>
                <a:cs typeface="Times New Roman" panose="02020603050405020304" pitchFamily="18" charset="0"/>
              </a:rPr>
              <a:t>vertex-centric programs</a:t>
            </a:r>
            <a:r>
              <a:rPr lang="en-US" altLang="zh-CN" sz="1350" dirty="0">
                <a:solidFill>
                  <a:srgbClr val="000000"/>
                </a:solidFill>
                <a:latin typeface="CMSS10"/>
              </a:rPr>
              <a:t>.</a:t>
            </a:r>
            <a:endParaRPr lang="en-US" altLang="zh-CN" sz="1050" dirty="0">
              <a:solidFill>
                <a:srgbClr val="000000"/>
              </a:solidFill>
              <a:latin typeface="CMSS10"/>
            </a:endParaRPr>
          </a:p>
        </p:txBody>
      </p:sp>
      <p:sp>
        <p:nvSpPr>
          <p:cNvPr id="11" name="文本框 10">
            <a:extLst>
              <a:ext uri="{FF2B5EF4-FFF2-40B4-BE49-F238E27FC236}">
                <a16:creationId xmlns:a16="http://schemas.microsoft.com/office/drawing/2014/main" id="{D566A23A-0728-CF45-921A-875C304D7A08}"/>
              </a:ext>
            </a:extLst>
          </p:cNvPr>
          <p:cNvSpPr txBox="1"/>
          <p:nvPr/>
        </p:nvSpPr>
        <p:spPr>
          <a:xfrm>
            <a:off x="341355" y="1522996"/>
            <a:ext cx="2708058" cy="369332"/>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a:t>
            </a:r>
            <a:r>
              <a:rPr lang="en-US" altLang="zh-CN" dirty="0">
                <a:solidFill>
                  <a:srgbClr val="FF0000"/>
                </a:solidFill>
              </a:rPr>
              <a:t>Think like a vertex</a:t>
            </a:r>
            <a:r>
              <a:rPr lang="en-US" altLang="zh-CN" dirty="0"/>
              <a:t>” </a:t>
            </a:r>
            <a:endParaRPr lang="zh-CN" altLang="en-US" dirty="0"/>
          </a:p>
        </p:txBody>
      </p:sp>
      <p:sp>
        <p:nvSpPr>
          <p:cNvPr id="14" name="椭圆 13">
            <a:extLst>
              <a:ext uri="{FF2B5EF4-FFF2-40B4-BE49-F238E27FC236}">
                <a16:creationId xmlns:a16="http://schemas.microsoft.com/office/drawing/2014/main" id="{8711AA40-39ED-7243-9E7F-1869FBA43D1E}"/>
              </a:ext>
            </a:extLst>
          </p:cNvPr>
          <p:cNvSpPr/>
          <p:nvPr/>
        </p:nvSpPr>
        <p:spPr>
          <a:xfrm>
            <a:off x="4000834" y="2969922"/>
            <a:ext cx="594066" cy="5940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t>
            </a:r>
            <a:endParaRPr lang="zh-CN" altLang="en-US" sz="2400" dirty="0"/>
          </a:p>
        </p:txBody>
      </p:sp>
      <p:sp>
        <p:nvSpPr>
          <p:cNvPr id="15" name="椭圆 14">
            <a:extLst>
              <a:ext uri="{FF2B5EF4-FFF2-40B4-BE49-F238E27FC236}">
                <a16:creationId xmlns:a16="http://schemas.microsoft.com/office/drawing/2014/main" id="{F62322E2-1917-E049-A073-9F7BCC42E7D9}"/>
              </a:ext>
            </a:extLst>
          </p:cNvPr>
          <p:cNvSpPr/>
          <p:nvPr/>
        </p:nvSpPr>
        <p:spPr>
          <a:xfrm>
            <a:off x="2977276" y="2150305"/>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a:extLst>
              <a:ext uri="{FF2B5EF4-FFF2-40B4-BE49-F238E27FC236}">
                <a16:creationId xmlns:a16="http://schemas.microsoft.com/office/drawing/2014/main" id="{8F3C1C32-4DEE-694E-AB67-440E022049F1}"/>
              </a:ext>
            </a:extLst>
          </p:cNvPr>
          <p:cNvSpPr/>
          <p:nvPr/>
        </p:nvSpPr>
        <p:spPr>
          <a:xfrm>
            <a:off x="4945939" y="2143390"/>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a:extLst>
              <a:ext uri="{FF2B5EF4-FFF2-40B4-BE49-F238E27FC236}">
                <a16:creationId xmlns:a16="http://schemas.microsoft.com/office/drawing/2014/main" id="{2E79EB82-95A1-FA46-88FC-AA572C5BFBC4}"/>
              </a:ext>
            </a:extLst>
          </p:cNvPr>
          <p:cNvSpPr/>
          <p:nvPr/>
        </p:nvSpPr>
        <p:spPr>
          <a:xfrm>
            <a:off x="2977276" y="3817576"/>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id="{76D7DBFC-7A35-C448-94E9-A86793FE224F}"/>
              </a:ext>
            </a:extLst>
          </p:cNvPr>
          <p:cNvSpPr/>
          <p:nvPr/>
        </p:nvSpPr>
        <p:spPr>
          <a:xfrm>
            <a:off x="4945939" y="3925588"/>
            <a:ext cx="594066" cy="59406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箭头连接符 8">
            <a:extLst>
              <a:ext uri="{FF2B5EF4-FFF2-40B4-BE49-F238E27FC236}">
                <a16:creationId xmlns:a16="http://schemas.microsoft.com/office/drawing/2014/main" id="{7982EB93-8BDE-594E-B5B9-AC708BDFD6B0}"/>
              </a:ext>
            </a:extLst>
          </p:cNvPr>
          <p:cNvCxnSpPr>
            <a:stCxn id="14" idx="1"/>
          </p:cNvCxnSpPr>
          <p:nvPr/>
        </p:nvCxnSpPr>
        <p:spPr>
          <a:xfrm flipH="1" flipV="1">
            <a:off x="3571343" y="2567745"/>
            <a:ext cx="516491" cy="489176"/>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箭头连接符 56">
            <a:extLst>
              <a:ext uri="{FF2B5EF4-FFF2-40B4-BE49-F238E27FC236}">
                <a16:creationId xmlns:a16="http://schemas.microsoft.com/office/drawing/2014/main" id="{4E791DC3-8E2B-1549-B7BE-4D27A0B059F0}"/>
              </a:ext>
            </a:extLst>
          </p:cNvPr>
          <p:cNvCxnSpPr>
            <a:stCxn id="14" idx="7"/>
            <a:endCxn id="16" idx="3"/>
          </p:cNvCxnSpPr>
          <p:nvPr/>
        </p:nvCxnSpPr>
        <p:spPr>
          <a:xfrm flipV="1">
            <a:off x="4507901" y="2650457"/>
            <a:ext cx="525038" cy="406464"/>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1" name="直接箭头连接符 70">
            <a:extLst>
              <a:ext uri="{FF2B5EF4-FFF2-40B4-BE49-F238E27FC236}">
                <a16:creationId xmlns:a16="http://schemas.microsoft.com/office/drawing/2014/main" id="{1C828791-A61C-AC4A-95F2-3A6A23F0D6C3}"/>
              </a:ext>
            </a:extLst>
          </p:cNvPr>
          <p:cNvCxnSpPr>
            <a:stCxn id="14" idx="3"/>
          </p:cNvCxnSpPr>
          <p:nvPr/>
        </p:nvCxnSpPr>
        <p:spPr>
          <a:xfrm flipH="1">
            <a:off x="3571343" y="3476989"/>
            <a:ext cx="516491" cy="504770"/>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74">
            <a:extLst>
              <a:ext uri="{FF2B5EF4-FFF2-40B4-BE49-F238E27FC236}">
                <a16:creationId xmlns:a16="http://schemas.microsoft.com/office/drawing/2014/main" id="{F29EC17D-07A2-984E-881A-35B2EC7C3F6C}"/>
              </a:ext>
            </a:extLst>
          </p:cNvPr>
          <p:cNvCxnSpPr>
            <a:stCxn id="14" idx="5"/>
            <a:endCxn id="18" idx="1"/>
          </p:cNvCxnSpPr>
          <p:nvPr/>
        </p:nvCxnSpPr>
        <p:spPr>
          <a:xfrm>
            <a:off x="4507901" y="3476988"/>
            <a:ext cx="525038" cy="535599"/>
          </a:xfrm>
          <a:prstGeom prst="straightConnector1">
            <a:avLst/>
          </a:prstGeom>
          <a:ln>
            <a:solidFill>
              <a:schemeClr val="bg2">
                <a:lumMod val="25000"/>
              </a:schemeClr>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4435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807453" cy="461665"/>
          </a:xfrm>
          <a:prstGeom prst="rect">
            <a:avLst/>
          </a:prstGeom>
          <a:noFill/>
        </p:spPr>
        <p:txBody>
          <a:bodyPr wrap="none" rtlCol="0">
            <a:spAutoFit/>
          </a:bodyPr>
          <a:lstStyle/>
          <a:p>
            <a:r>
              <a:rPr kumimoji="1" lang="en-US" altLang="zh-CN" sz="2400" dirty="0">
                <a:latin typeface="+mn-ea"/>
              </a:rPr>
              <a:t>Graph</a:t>
            </a:r>
            <a:r>
              <a:rPr kumimoji="1" lang="zh-CN" altLang="en-US" sz="2400" dirty="0">
                <a:latin typeface="+mn-ea"/>
              </a:rPr>
              <a:t> </a:t>
            </a:r>
            <a:r>
              <a:rPr kumimoji="1" lang="en-US" altLang="zh-CN" sz="2400" dirty="0">
                <a:latin typeface="+mn-ea"/>
              </a:rPr>
              <a:t>Computing</a:t>
            </a:r>
            <a:r>
              <a:rPr kumimoji="1" lang="zh-CN" altLang="en-US" sz="2400" dirty="0">
                <a:latin typeface="+mn-ea"/>
              </a:rPr>
              <a:t> </a:t>
            </a:r>
            <a:r>
              <a:rPr kumimoji="1" lang="en-US" altLang="zh-CN" sz="2400" dirty="0">
                <a:latin typeface="+mn-ea"/>
              </a:rPr>
              <a:t>Systems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59</a:t>
            </a:fld>
            <a:endParaRPr kumimoji="1" lang="zh-CN" altLang="en-US"/>
          </a:p>
        </p:txBody>
      </p:sp>
      <p:sp>
        <p:nvSpPr>
          <p:cNvPr id="23" name="Content Placeholder 2">
            <a:extLst>
              <a:ext uri="{FF2B5EF4-FFF2-40B4-BE49-F238E27FC236}">
                <a16:creationId xmlns:a16="http://schemas.microsoft.com/office/drawing/2014/main" id="{3EF361A2-4674-324D-B4B7-BC9FEE3218F8}"/>
              </a:ext>
            </a:extLst>
          </p:cNvPr>
          <p:cNvSpPr txBox="1">
            <a:spLocks noChangeArrowheads="1"/>
          </p:cNvSpPr>
          <p:nvPr/>
        </p:nvSpPr>
        <p:spPr>
          <a:xfrm>
            <a:off x="419695" y="1014292"/>
            <a:ext cx="6286500" cy="316841"/>
          </a:xfrm>
          <a:prstGeom prst="rect">
            <a:avLst/>
          </a:prstGeom>
        </p:spPr>
        <p:txBody>
          <a:bodyPr/>
          <a:lstStyle/>
          <a:p>
            <a:pPr marL="297656" indent="-297656" algn="just" defTabSz="685772">
              <a:lnSpc>
                <a:spcPct val="90000"/>
              </a:lnSpc>
              <a:spcBef>
                <a:spcPct val="20000"/>
              </a:spcBef>
              <a:buBlip>
                <a:blip r:embed="rId3"/>
              </a:buBlip>
              <a:defRPr/>
            </a:pPr>
            <a:r>
              <a:rPr lang="en-US" altLang="zh-CN" sz="1500" dirty="0">
                <a:latin typeface="+mj-lt"/>
              </a:rPr>
              <a:t>Master-Slave architecture</a:t>
            </a:r>
            <a:endParaRPr lang="en-US" altLang="zh-CN" b="1" dirty="0">
              <a:solidFill>
                <a:schemeClr val="tx1">
                  <a:lumMod val="95000"/>
                  <a:lumOff val="5000"/>
                </a:schemeClr>
              </a:solidFill>
              <a:latin typeface="Calibri" pitchFamily="34" charset="0"/>
            </a:endParaRPr>
          </a:p>
        </p:txBody>
      </p:sp>
      <p:pic>
        <p:nvPicPr>
          <p:cNvPr id="24" name="Content Placeholder 9" descr="P4.jpg">
            <a:extLst>
              <a:ext uri="{FF2B5EF4-FFF2-40B4-BE49-F238E27FC236}">
                <a16:creationId xmlns:a16="http://schemas.microsoft.com/office/drawing/2014/main" id="{86EF33B9-CFE0-604D-972C-26166312CE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53526" y="1308322"/>
            <a:ext cx="5759217" cy="3507597"/>
          </a:xfrm>
          <a:prstGeom prst="rect">
            <a:avLst/>
          </a:prstGeom>
        </p:spPr>
      </p:pic>
    </p:spTree>
    <p:extLst>
      <p:ext uri="{BB962C8B-B14F-4D97-AF65-F5344CB8AC3E}">
        <p14:creationId xmlns:p14="http://schemas.microsoft.com/office/powerpoint/2010/main" val="194483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818400" cy="461665"/>
          </a:xfrm>
          <a:prstGeom prst="rect">
            <a:avLst/>
          </a:prstGeom>
          <a:noFill/>
        </p:spPr>
        <p:txBody>
          <a:bodyPr wrap="none" rtlCol="0">
            <a:spAutoFit/>
          </a:bodyPr>
          <a:lstStyle/>
          <a:p>
            <a:pPr algn="l"/>
            <a:r>
              <a:rPr kumimoji="1" lang="en-US" altLang="zh-CN" sz="2400" dirty="0">
                <a:latin typeface="+mn-ea"/>
              </a:rPr>
              <a:t>Networks</a:t>
            </a:r>
            <a:r>
              <a:rPr kumimoji="1" lang="zh-CN" altLang="en-US" sz="2400" dirty="0">
                <a:latin typeface="+mn-ea"/>
              </a:rPr>
              <a:t> </a:t>
            </a:r>
            <a:r>
              <a:rPr kumimoji="1" lang="en-US" altLang="zh-CN" sz="2400" dirty="0">
                <a:latin typeface="+mn-ea"/>
              </a:rPr>
              <a:t>or</a:t>
            </a:r>
            <a:r>
              <a:rPr kumimoji="1" lang="zh-CN" altLang="en-US" sz="2400" dirty="0">
                <a:latin typeface="+mn-ea"/>
              </a:rPr>
              <a:t> </a:t>
            </a:r>
            <a:r>
              <a:rPr kumimoji="1" lang="en-US" altLang="zh-CN" sz="2400" dirty="0">
                <a:latin typeface="+mn-ea"/>
              </a:rPr>
              <a:t>Graphs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6</a:t>
            </a:fld>
            <a:endParaRPr kumimoji="1" lang="zh-CN" altLang="en-US"/>
          </a:p>
        </p:txBody>
      </p:sp>
      <p:sp>
        <p:nvSpPr>
          <p:cNvPr id="9" name="矩形 8">
            <a:extLst>
              <a:ext uri="{FF2B5EF4-FFF2-40B4-BE49-F238E27FC236}">
                <a16:creationId xmlns:a16="http://schemas.microsoft.com/office/drawing/2014/main" id="{3DCC7252-F5BA-2B48-B34B-4CA620001DDD}"/>
              </a:ext>
            </a:extLst>
          </p:cNvPr>
          <p:cNvSpPr/>
          <p:nvPr/>
        </p:nvSpPr>
        <p:spPr>
          <a:xfrm>
            <a:off x="435061" y="990437"/>
            <a:ext cx="7051589" cy="3208571"/>
          </a:xfrm>
          <a:prstGeom prst="rect">
            <a:avLst/>
          </a:prstGeom>
        </p:spPr>
        <p:txBody>
          <a:bodyPr wrap="square">
            <a:spAutoFit/>
          </a:bodyPr>
          <a:lstStyle/>
          <a:p>
            <a:r>
              <a:rPr lang="en-US" altLang="zh-CN" sz="2250" b="1" dirty="0">
                <a:solidFill>
                  <a:srgbClr val="0070C0"/>
                </a:solidFill>
                <a:latin typeface="Times New Roman"/>
                <a:cs typeface="Times New Roman"/>
              </a:rPr>
              <a:t> Network</a:t>
            </a:r>
            <a:r>
              <a:rPr lang="zh-CN" altLang="en-US" sz="2250" b="1" dirty="0">
                <a:solidFill>
                  <a:srgbClr val="0070C0"/>
                </a:solidFill>
                <a:latin typeface="Times New Roman"/>
                <a:cs typeface="Times New Roman"/>
              </a:rPr>
              <a:t> </a:t>
            </a:r>
            <a:r>
              <a:rPr lang="en-US" altLang="zh-CN" sz="2250" dirty="0">
                <a:latin typeface="Times New Roman"/>
                <a:cs typeface="Times New Roman"/>
              </a:rPr>
              <a:t>often</a:t>
            </a:r>
            <a:r>
              <a:rPr lang="zh-CN" altLang="en-US" sz="2250" dirty="0">
                <a:latin typeface="Times New Roman"/>
                <a:cs typeface="Times New Roman"/>
              </a:rPr>
              <a:t> </a:t>
            </a:r>
            <a:r>
              <a:rPr lang="en-US" altLang="zh-CN" sz="2250" dirty="0">
                <a:latin typeface="Times New Roman"/>
                <a:cs typeface="Times New Roman"/>
              </a:rPr>
              <a:t>refers</a:t>
            </a:r>
            <a:r>
              <a:rPr lang="zh-CN" altLang="en-US" sz="2250" dirty="0">
                <a:latin typeface="Times New Roman"/>
                <a:cs typeface="Times New Roman"/>
              </a:rPr>
              <a:t> </a:t>
            </a:r>
            <a:r>
              <a:rPr lang="en-US" altLang="zh-CN" sz="2250" dirty="0">
                <a:latin typeface="Times New Roman"/>
                <a:cs typeface="Times New Roman"/>
              </a:rPr>
              <a:t>to</a:t>
            </a:r>
            <a:r>
              <a:rPr lang="zh-CN" altLang="en-US" sz="2250" dirty="0">
                <a:latin typeface="Times New Roman"/>
                <a:cs typeface="Times New Roman"/>
              </a:rPr>
              <a:t> </a:t>
            </a:r>
            <a:r>
              <a:rPr lang="en-US" altLang="zh-CN" sz="2250" dirty="0">
                <a:latin typeface="Times New Roman"/>
                <a:cs typeface="Times New Roman"/>
              </a:rPr>
              <a:t>real</a:t>
            </a:r>
            <a:r>
              <a:rPr lang="zh-CN" altLang="en-US" sz="2250" dirty="0">
                <a:latin typeface="Times New Roman"/>
                <a:cs typeface="Times New Roman"/>
              </a:rPr>
              <a:t> </a:t>
            </a:r>
            <a:r>
              <a:rPr lang="en-US" altLang="zh-CN" sz="2250" dirty="0">
                <a:latin typeface="Times New Roman"/>
                <a:cs typeface="Times New Roman"/>
              </a:rPr>
              <a:t>systems</a:t>
            </a:r>
            <a:r>
              <a:rPr lang="zh-CN" altLang="en-US" sz="2250" dirty="0">
                <a:latin typeface="Times New Roman"/>
                <a:cs typeface="Times New Roman"/>
              </a:rPr>
              <a:t> </a:t>
            </a:r>
            <a:endParaRPr lang="en-US" altLang="zh-CN" sz="2250" dirty="0">
              <a:latin typeface="Times New Roman"/>
              <a:cs typeface="Times New Roman"/>
            </a:endParaRPr>
          </a:p>
          <a:p>
            <a:pPr marL="342900" indent="-342900">
              <a:buFont typeface="Arial" panose="020B0604020202020204" pitchFamily="34" charset="0"/>
              <a:buChar char="•"/>
            </a:pPr>
            <a:r>
              <a:rPr lang="en-US" altLang="zh-CN" sz="2250" dirty="0">
                <a:latin typeface="Times New Roman"/>
                <a:cs typeface="Times New Roman"/>
              </a:rPr>
              <a:t>Web,</a:t>
            </a:r>
            <a:r>
              <a:rPr lang="zh-CN" altLang="en-US" sz="2250" dirty="0">
                <a:latin typeface="Times New Roman"/>
                <a:cs typeface="Times New Roman"/>
              </a:rPr>
              <a:t> </a:t>
            </a:r>
            <a:r>
              <a:rPr lang="en-US" altLang="zh-CN" sz="2250" dirty="0">
                <a:latin typeface="Times New Roman"/>
                <a:cs typeface="Times New Roman"/>
              </a:rPr>
              <a:t>Social</a:t>
            </a:r>
            <a:r>
              <a:rPr lang="zh-CN" altLang="en-US" sz="2250" dirty="0">
                <a:latin typeface="Times New Roman"/>
                <a:cs typeface="Times New Roman"/>
              </a:rPr>
              <a:t> </a:t>
            </a:r>
            <a:r>
              <a:rPr lang="en-US" altLang="zh-CN" sz="2250" dirty="0">
                <a:latin typeface="Times New Roman"/>
                <a:cs typeface="Times New Roman"/>
              </a:rPr>
              <a:t>Network,</a:t>
            </a:r>
            <a:r>
              <a:rPr lang="zh-CN" altLang="en-US" sz="2250" dirty="0">
                <a:latin typeface="Times New Roman"/>
                <a:cs typeface="Times New Roman"/>
              </a:rPr>
              <a:t> </a:t>
            </a:r>
            <a:r>
              <a:rPr lang="en-US" altLang="zh-CN" sz="2250" dirty="0">
                <a:latin typeface="Times New Roman"/>
                <a:cs typeface="Times New Roman"/>
              </a:rPr>
              <a:t>Metabolic</a:t>
            </a:r>
            <a:r>
              <a:rPr lang="zh-CN" altLang="en-US" sz="2250" dirty="0">
                <a:latin typeface="Times New Roman"/>
                <a:cs typeface="Times New Roman"/>
              </a:rPr>
              <a:t> </a:t>
            </a:r>
            <a:r>
              <a:rPr lang="en-US" altLang="zh-CN" sz="2250" dirty="0">
                <a:latin typeface="Times New Roman"/>
                <a:cs typeface="Times New Roman"/>
              </a:rPr>
              <a:t>network</a:t>
            </a:r>
          </a:p>
          <a:p>
            <a:r>
              <a:rPr lang="en-US" altLang="zh-CN" sz="2250" dirty="0">
                <a:latin typeface="Times New Roman"/>
                <a:cs typeface="Times New Roman"/>
              </a:rPr>
              <a:t>Language:</a:t>
            </a:r>
            <a:r>
              <a:rPr lang="zh-CN" altLang="en-US" sz="2250" dirty="0">
                <a:latin typeface="Times New Roman"/>
                <a:cs typeface="Times New Roman"/>
              </a:rPr>
              <a:t> </a:t>
            </a:r>
            <a:r>
              <a:rPr lang="en-US" altLang="zh-CN" sz="2250" dirty="0">
                <a:latin typeface="Times New Roman"/>
                <a:cs typeface="Times New Roman"/>
              </a:rPr>
              <a:t>Network,</a:t>
            </a:r>
            <a:r>
              <a:rPr lang="zh-CN" altLang="en-US" sz="2250" dirty="0">
                <a:latin typeface="Times New Roman"/>
                <a:cs typeface="Times New Roman"/>
              </a:rPr>
              <a:t> </a:t>
            </a:r>
            <a:r>
              <a:rPr lang="en-US" altLang="zh-CN" sz="2250" dirty="0">
                <a:latin typeface="Times New Roman"/>
                <a:cs typeface="Times New Roman"/>
              </a:rPr>
              <a:t>node,</a:t>
            </a:r>
            <a:r>
              <a:rPr lang="zh-CN" altLang="en-US" sz="2250" dirty="0">
                <a:latin typeface="Times New Roman"/>
                <a:cs typeface="Times New Roman"/>
              </a:rPr>
              <a:t> </a:t>
            </a:r>
            <a:r>
              <a:rPr lang="en-US" altLang="zh-CN" sz="2250" dirty="0">
                <a:latin typeface="Times New Roman"/>
                <a:cs typeface="Times New Roman"/>
              </a:rPr>
              <a:t>link</a:t>
            </a:r>
            <a:r>
              <a:rPr lang="zh-CN" altLang="en-US" sz="2250" dirty="0">
                <a:latin typeface="Times New Roman"/>
                <a:cs typeface="Times New Roman"/>
              </a:rPr>
              <a:t>  </a:t>
            </a:r>
            <a:endParaRPr lang="en-US" altLang="zh-CN" sz="2250" dirty="0">
              <a:latin typeface="Times New Roman"/>
              <a:cs typeface="Times New Roman"/>
            </a:endParaRPr>
          </a:p>
          <a:p>
            <a:endParaRPr lang="en-US" altLang="zh-CN" sz="2250" dirty="0">
              <a:latin typeface="Times New Roman"/>
              <a:cs typeface="Times New Roman"/>
            </a:endParaRPr>
          </a:p>
          <a:p>
            <a:endParaRPr lang="en-US" altLang="zh-CN" sz="2250" dirty="0">
              <a:latin typeface="Times New Roman"/>
              <a:cs typeface="Times New Roman"/>
            </a:endParaRPr>
          </a:p>
          <a:p>
            <a:r>
              <a:rPr lang="en-US" altLang="zh-CN" sz="2250" b="1" dirty="0">
                <a:solidFill>
                  <a:srgbClr val="0070C0"/>
                </a:solidFill>
                <a:latin typeface="Times New Roman"/>
                <a:cs typeface="Times New Roman"/>
              </a:rPr>
              <a:t> Graph</a:t>
            </a:r>
            <a:r>
              <a:rPr lang="zh-CN" altLang="en-US" sz="2250" b="1" dirty="0">
                <a:solidFill>
                  <a:srgbClr val="0070C0"/>
                </a:solidFill>
                <a:latin typeface="Times New Roman"/>
                <a:cs typeface="Times New Roman"/>
              </a:rPr>
              <a:t> </a:t>
            </a:r>
            <a:r>
              <a:rPr lang="en-US" altLang="zh-CN" sz="2250" dirty="0">
                <a:latin typeface="Times New Roman"/>
                <a:cs typeface="Times New Roman"/>
              </a:rPr>
              <a:t>is</a:t>
            </a:r>
            <a:r>
              <a:rPr lang="zh-CN" altLang="en-US" sz="2250" dirty="0">
                <a:latin typeface="Times New Roman"/>
                <a:cs typeface="Times New Roman"/>
              </a:rPr>
              <a:t> </a:t>
            </a:r>
            <a:r>
              <a:rPr lang="en-US" altLang="zh-CN" sz="2250" dirty="0">
                <a:latin typeface="Times New Roman"/>
                <a:cs typeface="Times New Roman"/>
              </a:rPr>
              <a:t>a</a:t>
            </a:r>
            <a:r>
              <a:rPr lang="zh-CN" altLang="en-US" sz="2250" dirty="0">
                <a:latin typeface="Times New Roman"/>
                <a:cs typeface="Times New Roman"/>
              </a:rPr>
              <a:t> </a:t>
            </a:r>
            <a:r>
              <a:rPr lang="en-US" altLang="zh-CN" sz="2250" dirty="0">
                <a:latin typeface="Times New Roman"/>
                <a:cs typeface="Times New Roman"/>
              </a:rPr>
              <a:t>mathematical</a:t>
            </a:r>
            <a:r>
              <a:rPr lang="zh-CN" altLang="en-US" sz="2250" dirty="0">
                <a:latin typeface="Times New Roman"/>
                <a:cs typeface="Times New Roman"/>
              </a:rPr>
              <a:t> </a:t>
            </a:r>
            <a:r>
              <a:rPr lang="en-US" altLang="zh-CN" sz="2250" dirty="0">
                <a:latin typeface="Times New Roman"/>
                <a:cs typeface="Times New Roman"/>
              </a:rPr>
              <a:t>representation</a:t>
            </a:r>
            <a:r>
              <a:rPr lang="zh-CN" altLang="en-US" sz="2250" dirty="0">
                <a:latin typeface="Times New Roman"/>
                <a:cs typeface="Times New Roman"/>
              </a:rPr>
              <a:t> </a:t>
            </a:r>
            <a:r>
              <a:rPr lang="en-US" altLang="zh-CN" sz="2250" dirty="0">
                <a:latin typeface="Times New Roman"/>
                <a:cs typeface="Times New Roman"/>
              </a:rPr>
              <a:t>of</a:t>
            </a:r>
            <a:r>
              <a:rPr lang="zh-CN" altLang="en-US" sz="2250" dirty="0">
                <a:latin typeface="Times New Roman"/>
                <a:cs typeface="Times New Roman"/>
              </a:rPr>
              <a:t> </a:t>
            </a:r>
            <a:r>
              <a:rPr lang="en-US" altLang="zh-CN" sz="2250" dirty="0">
                <a:latin typeface="Times New Roman"/>
                <a:cs typeface="Times New Roman"/>
              </a:rPr>
              <a:t>a</a:t>
            </a:r>
            <a:r>
              <a:rPr lang="zh-CN" altLang="en-US" sz="2250" dirty="0">
                <a:latin typeface="Times New Roman"/>
                <a:cs typeface="Times New Roman"/>
              </a:rPr>
              <a:t> </a:t>
            </a:r>
            <a:r>
              <a:rPr lang="en-US" altLang="zh-CN" sz="2250" dirty="0">
                <a:latin typeface="Times New Roman"/>
                <a:cs typeface="Times New Roman"/>
              </a:rPr>
              <a:t>network</a:t>
            </a:r>
          </a:p>
          <a:p>
            <a:pPr marL="342900" indent="-342900">
              <a:buFont typeface="Arial" panose="020B0604020202020204" pitchFamily="34" charset="0"/>
              <a:buChar char="•"/>
            </a:pPr>
            <a:r>
              <a:rPr lang="en-US" altLang="zh-CN" sz="2250" dirty="0">
                <a:latin typeface="Times New Roman"/>
                <a:cs typeface="Times New Roman"/>
              </a:rPr>
              <a:t>Web</a:t>
            </a:r>
            <a:r>
              <a:rPr lang="zh-CN" altLang="en-US" sz="2250" dirty="0">
                <a:latin typeface="Times New Roman"/>
                <a:cs typeface="Times New Roman"/>
              </a:rPr>
              <a:t> </a:t>
            </a:r>
            <a:r>
              <a:rPr lang="en-US" altLang="zh-CN" sz="2250" dirty="0">
                <a:latin typeface="Times New Roman"/>
                <a:cs typeface="Times New Roman"/>
              </a:rPr>
              <a:t>graph,</a:t>
            </a:r>
            <a:r>
              <a:rPr lang="zh-CN" altLang="en-US" sz="2250" dirty="0">
                <a:latin typeface="Times New Roman"/>
                <a:cs typeface="Times New Roman"/>
              </a:rPr>
              <a:t> </a:t>
            </a:r>
            <a:r>
              <a:rPr lang="en-US" altLang="zh-CN" sz="2250" dirty="0">
                <a:latin typeface="Times New Roman"/>
                <a:cs typeface="Times New Roman"/>
              </a:rPr>
              <a:t>Social</a:t>
            </a:r>
            <a:r>
              <a:rPr lang="zh-CN" altLang="en-US" sz="2250" dirty="0">
                <a:latin typeface="Times New Roman"/>
                <a:cs typeface="Times New Roman"/>
              </a:rPr>
              <a:t> </a:t>
            </a:r>
            <a:r>
              <a:rPr lang="en-US" altLang="zh-CN" sz="2250" dirty="0">
                <a:latin typeface="Times New Roman"/>
                <a:cs typeface="Times New Roman"/>
              </a:rPr>
              <a:t>graph,</a:t>
            </a:r>
            <a:r>
              <a:rPr lang="zh-CN" altLang="en-US" sz="2250" dirty="0">
                <a:latin typeface="Times New Roman"/>
                <a:cs typeface="Times New Roman"/>
              </a:rPr>
              <a:t> </a:t>
            </a:r>
            <a:r>
              <a:rPr lang="en-US" altLang="zh-CN" sz="2250" dirty="0">
                <a:latin typeface="Times New Roman"/>
                <a:cs typeface="Times New Roman"/>
              </a:rPr>
              <a:t>knowledge</a:t>
            </a:r>
            <a:r>
              <a:rPr lang="zh-CN" altLang="en-US" sz="2250" dirty="0">
                <a:latin typeface="Times New Roman"/>
                <a:cs typeface="Times New Roman"/>
              </a:rPr>
              <a:t> </a:t>
            </a:r>
            <a:r>
              <a:rPr lang="en-US" altLang="zh-CN" sz="2250" dirty="0">
                <a:latin typeface="Times New Roman"/>
                <a:cs typeface="Times New Roman"/>
              </a:rPr>
              <a:t>graph</a:t>
            </a:r>
          </a:p>
          <a:p>
            <a:r>
              <a:rPr lang="en-US" altLang="zh-CN" sz="2250" dirty="0">
                <a:latin typeface="Times New Roman"/>
                <a:cs typeface="Times New Roman"/>
              </a:rPr>
              <a:t>Language:</a:t>
            </a:r>
            <a:r>
              <a:rPr lang="zh-CN" altLang="en-US" sz="2250" dirty="0">
                <a:latin typeface="Times New Roman"/>
                <a:cs typeface="Times New Roman"/>
              </a:rPr>
              <a:t> </a:t>
            </a:r>
            <a:r>
              <a:rPr lang="en-US" altLang="zh-CN" sz="2250" dirty="0">
                <a:latin typeface="Times New Roman"/>
                <a:cs typeface="Times New Roman"/>
              </a:rPr>
              <a:t>Graph,</a:t>
            </a:r>
            <a:r>
              <a:rPr lang="zh-CN" altLang="en-US" sz="2250" dirty="0">
                <a:latin typeface="Times New Roman"/>
                <a:cs typeface="Times New Roman"/>
              </a:rPr>
              <a:t> </a:t>
            </a:r>
            <a:r>
              <a:rPr lang="en-US" altLang="zh-CN" sz="2250" dirty="0">
                <a:latin typeface="Times New Roman"/>
                <a:cs typeface="Times New Roman"/>
              </a:rPr>
              <a:t>vertex,</a:t>
            </a:r>
            <a:r>
              <a:rPr lang="zh-CN" altLang="en-US" sz="2250" dirty="0">
                <a:latin typeface="Times New Roman"/>
                <a:cs typeface="Times New Roman"/>
              </a:rPr>
              <a:t> </a:t>
            </a:r>
            <a:r>
              <a:rPr lang="en-US" altLang="zh-CN" sz="2250" dirty="0">
                <a:latin typeface="Times New Roman"/>
                <a:cs typeface="Times New Roman"/>
              </a:rPr>
              <a:t>edge</a:t>
            </a:r>
            <a:r>
              <a:rPr lang="zh-CN" altLang="en-US" sz="2250" dirty="0">
                <a:latin typeface="Times New Roman"/>
                <a:cs typeface="Times New Roman"/>
              </a:rPr>
              <a:t>  </a:t>
            </a:r>
            <a:endParaRPr lang="en-US" altLang="zh-CN" sz="2250" dirty="0">
              <a:latin typeface="Times New Roman"/>
              <a:cs typeface="Times New Roman"/>
            </a:endParaRPr>
          </a:p>
          <a:p>
            <a:endParaRPr lang="en-US" altLang="zh-CN" sz="2250" dirty="0">
              <a:latin typeface="Times New Roman"/>
              <a:cs typeface="Times New Roman"/>
            </a:endParaRPr>
          </a:p>
        </p:txBody>
      </p:sp>
    </p:spTree>
    <p:extLst>
      <p:ext uri="{BB962C8B-B14F-4D97-AF65-F5344CB8AC3E}">
        <p14:creationId xmlns:p14="http://schemas.microsoft.com/office/powerpoint/2010/main" val="1054691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3807453" cy="461665"/>
          </a:xfrm>
          <a:prstGeom prst="rect">
            <a:avLst/>
          </a:prstGeom>
          <a:noFill/>
        </p:spPr>
        <p:txBody>
          <a:bodyPr wrap="none" rtlCol="0">
            <a:spAutoFit/>
          </a:bodyPr>
          <a:lstStyle/>
          <a:p>
            <a:r>
              <a:rPr kumimoji="1" lang="en-US" altLang="zh-CN" sz="2400" dirty="0">
                <a:latin typeface="+mn-ea"/>
              </a:rPr>
              <a:t>Graph</a:t>
            </a:r>
            <a:r>
              <a:rPr kumimoji="1" lang="zh-CN" altLang="en-US" sz="2400" dirty="0">
                <a:latin typeface="+mn-ea"/>
              </a:rPr>
              <a:t> </a:t>
            </a:r>
            <a:r>
              <a:rPr kumimoji="1" lang="en-US" altLang="zh-CN" sz="2400" dirty="0">
                <a:latin typeface="+mn-ea"/>
              </a:rPr>
              <a:t>Computing</a:t>
            </a:r>
            <a:r>
              <a:rPr kumimoji="1" lang="zh-CN" altLang="en-US" sz="2400" dirty="0">
                <a:latin typeface="+mn-ea"/>
              </a:rPr>
              <a:t> </a:t>
            </a:r>
            <a:r>
              <a:rPr kumimoji="1" lang="en-US" altLang="zh-CN" sz="2400" dirty="0">
                <a:latin typeface="+mn-ea"/>
              </a:rPr>
              <a:t>Systems</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60</a:t>
            </a:fld>
            <a:endParaRPr kumimoji="1" lang="zh-CN" altLang="en-US"/>
          </a:p>
        </p:txBody>
      </p:sp>
      <p:sp>
        <p:nvSpPr>
          <p:cNvPr id="9" name="Content Placeholder 5">
            <a:extLst>
              <a:ext uri="{FF2B5EF4-FFF2-40B4-BE49-F238E27FC236}">
                <a16:creationId xmlns:a16="http://schemas.microsoft.com/office/drawing/2014/main" id="{8C79ED13-5A8B-0945-8675-AECCDA05ECBA}"/>
              </a:ext>
            </a:extLst>
          </p:cNvPr>
          <p:cNvSpPr txBox="1">
            <a:spLocks/>
          </p:cNvSpPr>
          <p:nvPr/>
        </p:nvSpPr>
        <p:spPr>
          <a:xfrm>
            <a:off x="607869" y="938022"/>
            <a:ext cx="6686550" cy="3715308"/>
          </a:xfrm>
          <a:prstGeom prst="rect">
            <a:avLst/>
          </a:prstGeom>
        </p:spPr>
        <p:txBody>
          <a:bodyPr>
            <a:noAutofit/>
          </a:bodyPr>
          <a:lstStyle/>
          <a:p>
            <a:pPr marL="135000" indent="-257175" defTabSz="685800">
              <a:spcBef>
                <a:spcPct val="20000"/>
              </a:spcBef>
              <a:defRPr/>
            </a:pPr>
            <a:r>
              <a:rPr lang="en-IN" sz="1400" b="1" dirty="0" err="1">
                <a:solidFill>
                  <a:srgbClr val="000000"/>
                </a:solidFill>
                <a:latin typeface="+mj-lt"/>
              </a:rPr>
              <a:t>Superstep</a:t>
            </a:r>
            <a:r>
              <a:rPr lang="en-IN" sz="1400" b="1" dirty="0">
                <a:solidFill>
                  <a:srgbClr val="000000"/>
                </a:solidFill>
                <a:latin typeface="+mj-lt"/>
              </a:rPr>
              <a:t> 0:</a:t>
            </a:r>
            <a:r>
              <a:rPr lang="en-IN" sz="1400" dirty="0">
                <a:solidFill>
                  <a:srgbClr val="000000"/>
                </a:solidFill>
                <a:latin typeface="+mj-lt"/>
              </a:rPr>
              <a:t> PR value of each vertex </a:t>
            </a:r>
            <a:r>
              <a:rPr lang="en-IN" sz="1400" b="1" dirty="0">
                <a:solidFill>
                  <a:srgbClr val="000000"/>
                </a:solidFill>
                <a:latin typeface="+mj-lt"/>
              </a:rPr>
              <a:t>1/</a:t>
            </a:r>
            <a:r>
              <a:rPr lang="en-IN" sz="1400" b="1" dirty="0" err="1">
                <a:solidFill>
                  <a:srgbClr val="000000"/>
                </a:solidFill>
                <a:latin typeface="+mj-lt"/>
              </a:rPr>
              <a:t>NumVertices</a:t>
            </a:r>
            <a:r>
              <a:rPr lang="en-IN" sz="1400" b="1" dirty="0">
                <a:solidFill>
                  <a:srgbClr val="000000"/>
                </a:solidFill>
                <a:latin typeface="+mj-lt"/>
              </a:rPr>
              <a:t>()</a:t>
            </a:r>
            <a:endParaRPr lang="en-US" sz="1400" b="1" dirty="0">
              <a:latin typeface="+mj-lt"/>
              <a:cs typeface="Consolas" pitchFamily="49" charset="0"/>
            </a:endParaRPr>
          </a:p>
          <a:p>
            <a:r>
              <a:rPr lang="en-US" sz="1400" b="1" dirty="0">
                <a:solidFill>
                  <a:srgbClr val="000000"/>
                </a:solidFill>
                <a:latin typeface="+mj-lt"/>
              </a:rPr>
              <a:t>Class </a:t>
            </a:r>
            <a:r>
              <a:rPr lang="en-US" sz="1400" b="1" dirty="0" err="1">
                <a:solidFill>
                  <a:srgbClr val="000000"/>
                </a:solidFill>
                <a:latin typeface="+mj-lt"/>
              </a:rPr>
              <a:t>PageRankVertex</a:t>
            </a:r>
            <a:r>
              <a:rPr lang="en-US" sz="1400" b="1" dirty="0">
                <a:solidFill>
                  <a:srgbClr val="000000"/>
                </a:solidFill>
                <a:latin typeface="+mj-lt"/>
              </a:rPr>
              <a:t>  { </a:t>
            </a:r>
          </a:p>
          <a:p>
            <a:r>
              <a:rPr lang="en-US" sz="1400" b="1" dirty="0">
                <a:solidFill>
                  <a:srgbClr val="000000"/>
                </a:solidFill>
                <a:latin typeface="+mj-lt"/>
              </a:rPr>
              <a:t>public: </a:t>
            </a:r>
          </a:p>
          <a:p>
            <a:r>
              <a:rPr lang="en-US" sz="1400" b="1" dirty="0">
                <a:solidFill>
                  <a:srgbClr val="000000"/>
                </a:solidFill>
                <a:latin typeface="+mj-lt"/>
              </a:rPr>
              <a:t>virtual void Compute(</a:t>
            </a:r>
            <a:r>
              <a:rPr lang="en-US" sz="1400" b="1" dirty="0" err="1">
                <a:solidFill>
                  <a:srgbClr val="000000"/>
                </a:solidFill>
                <a:latin typeface="+mj-lt"/>
              </a:rPr>
              <a:t>MessageIterator</a:t>
            </a:r>
            <a:r>
              <a:rPr lang="en-US" sz="1400" b="1" dirty="0">
                <a:solidFill>
                  <a:srgbClr val="000000"/>
                </a:solidFill>
                <a:latin typeface="+mj-lt"/>
              </a:rPr>
              <a:t>* </a:t>
            </a:r>
            <a:r>
              <a:rPr lang="en-US" sz="1400" b="1" dirty="0" err="1">
                <a:solidFill>
                  <a:srgbClr val="000000"/>
                </a:solidFill>
                <a:latin typeface="+mj-lt"/>
              </a:rPr>
              <a:t>msgs</a:t>
            </a:r>
            <a:r>
              <a:rPr lang="en-US" sz="1400" b="1" dirty="0">
                <a:solidFill>
                  <a:srgbClr val="000000"/>
                </a:solidFill>
                <a:latin typeface="+mj-lt"/>
              </a:rPr>
              <a:t>) { </a:t>
            </a:r>
          </a:p>
          <a:p>
            <a:r>
              <a:rPr lang="en-US" sz="1400" dirty="0">
                <a:solidFill>
                  <a:srgbClr val="000000"/>
                </a:solidFill>
                <a:latin typeface="+mj-lt"/>
              </a:rPr>
              <a:t>     if (</a:t>
            </a:r>
            <a:r>
              <a:rPr lang="en-US" sz="1400" dirty="0" err="1">
                <a:solidFill>
                  <a:srgbClr val="000000"/>
                </a:solidFill>
                <a:latin typeface="+mj-lt"/>
              </a:rPr>
              <a:t>superstep</a:t>
            </a:r>
            <a:r>
              <a:rPr lang="en-US" sz="1400" dirty="0">
                <a:solidFill>
                  <a:srgbClr val="000000"/>
                </a:solidFill>
                <a:latin typeface="+mj-lt"/>
              </a:rPr>
              <a:t> () &gt;= 1) {</a:t>
            </a:r>
          </a:p>
          <a:p>
            <a:r>
              <a:rPr lang="en-US" sz="1400" dirty="0">
                <a:solidFill>
                  <a:srgbClr val="000000"/>
                </a:solidFill>
                <a:latin typeface="+mj-lt"/>
              </a:rPr>
              <a:t>           double sum = 0;</a:t>
            </a:r>
          </a:p>
          <a:p>
            <a:r>
              <a:rPr lang="en-US" sz="1400" dirty="0">
                <a:solidFill>
                  <a:srgbClr val="000000"/>
                </a:solidFill>
                <a:latin typeface="+mj-lt"/>
              </a:rPr>
              <a:t>            for ( ;  !</a:t>
            </a:r>
            <a:r>
              <a:rPr lang="en-US" sz="1400" dirty="0" err="1">
                <a:solidFill>
                  <a:srgbClr val="000000"/>
                </a:solidFill>
                <a:latin typeface="+mj-lt"/>
              </a:rPr>
              <a:t>msgs</a:t>
            </a:r>
            <a:r>
              <a:rPr lang="en-US" sz="1400" dirty="0">
                <a:solidFill>
                  <a:srgbClr val="000000"/>
                </a:solidFill>
                <a:latin typeface="+mj-lt"/>
              </a:rPr>
              <a:t> -&gt; Done();  </a:t>
            </a:r>
            <a:r>
              <a:rPr lang="en-US" sz="1400" dirty="0" err="1">
                <a:solidFill>
                  <a:srgbClr val="000000"/>
                </a:solidFill>
                <a:latin typeface="+mj-lt"/>
              </a:rPr>
              <a:t>msgs</a:t>
            </a:r>
            <a:r>
              <a:rPr lang="en-US" sz="1400" dirty="0">
                <a:solidFill>
                  <a:srgbClr val="000000"/>
                </a:solidFill>
                <a:latin typeface="+mj-lt"/>
              </a:rPr>
              <a:t>-&gt;Next() ) </a:t>
            </a:r>
          </a:p>
          <a:p>
            <a:r>
              <a:rPr lang="en-US" sz="1400" dirty="0">
                <a:solidFill>
                  <a:srgbClr val="000000"/>
                </a:solidFill>
                <a:latin typeface="+mj-lt"/>
              </a:rPr>
              <a:t>                  sum += </a:t>
            </a:r>
            <a:r>
              <a:rPr lang="en-US" sz="1400" dirty="0" err="1">
                <a:solidFill>
                  <a:srgbClr val="000000"/>
                </a:solidFill>
                <a:latin typeface="+mj-lt"/>
              </a:rPr>
              <a:t>msgs</a:t>
            </a:r>
            <a:r>
              <a:rPr lang="en-US" sz="1400" dirty="0">
                <a:solidFill>
                  <a:srgbClr val="000000"/>
                </a:solidFill>
                <a:latin typeface="+mj-lt"/>
              </a:rPr>
              <a:t> -&gt; Value();</a:t>
            </a:r>
          </a:p>
          <a:p>
            <a:r>
              <a:rPr lang="en-US" sz="1400" dirty="0">
                <a:solidFill>
                  <a:srgbClr val="000000"/>
                </a:solidFill>
                <a:latin typeface="+mj-lt"/>
              </a:rPr>
              <a:t>             *</a:t>
            </a:r>
            <a:r>
              <a:rPr lang="en-US" sz="1400" dirty="0" err="1">
                <a:solidFill>
                  <a:srgbClr val="000000"/>
                </a:solidFill>
                <a:latin typeface="+mj-lt"/>
              </a:rPr>
              <a:t>MutableValue</a:t>
            </a:r>
            <a:r>
              <a:rPr lang="en-US" sz="1400" dirty="0">
                <a:solidFill>
                  <a:srgbClr val="000000"/>
                </a:solidFill>
                <a:latin typeface="+mj-lt"/>
              </a:rPr>
              <a:t> () = 0.15/ </a:t>
            </a:r>
            <a:r>
              <a:rPr lang="en-US" sz="1400" dirty="0" err="1">
                <a:solidFill>
                  <a:srgbClr val="000000"/>
                </a:solidFill>
                <a:latin typeface="+mj-lt"/>
              </a:rPr>
              <a:t>NumVertices</a:t>
            </a:r>
            <a:r>
              <a:rPr lang="en-US" sz="1400" dirty="0">
                <a:solidFill>
                  <a:srgbClr val="000000"/>
                </a:solidFill>
                <a:latin typeface="+mj-lt"/>
              </a:rPr>
              <a:t>() + 0.85 * sum;</a:t>
            </a:r>
          </a:p>
          <a:p>
            <a:r>
              <a:rPr lang="en-US" sz="1400" dirty="0">
                <a:solidFill>
                  <a:srgbClr val="000000"/>
                </a:solidFill>
                <a:latin typeface="+mj-lt"/>
              </a:rPr>
              <a:t>     }</a:t>
            </a:r>
          </a:p>
          <a:p>
            <a:endParaRPr lang="en-US" sz="1400" dirty="0">
              <a:solidFill>
                <a:srgbClr val="000000"/>
              </a:solidFill>
              <a:latin typeface="+mj-lt"/>
            </a:endParaRPr>
          </a:p>
          <a:p>
            <a:r>
              <a:rPr lang="en-US" sz="1400" dirty="0">
                <a:solidFill>
                  <a:srgbClr val="000000"/>
                </a:solidFill>
                <a:latin typeface="+mj-lt"/>
              </a:rPr>
              <a:t>     if(</a:t>
            </a:r>
            <a:r>
              <a:rPr lang="en-US" sz="1400" dirty="0" err="1">
                <a:solidFill>
                  <a:srgbClr val="000000"/>
                </a:solidFill>
                <a:latin typeface="+mj-lt"/>
              </a:rPr>
              <a:t>superstep</a:t>
            </a:r>
            <a:r>
              <a:rPr lang="en-US" sz="1400" dirty="0">
                <a:solidFill>
                  <a:srgbClr val="000000"/>
                </a:solidFill>
                <a:latin typeface="+mj-lt"/>
              </a:rPr>
              <a:t>() &lt; 30) {</a:t>
            </a:r>
          </a:p>
          <a:p>
            <a:r>
              <a:rPr lang="en-US" sz="1400" dirty="0">
                <a:solidFill>
                  <a:srgbClr val="000000"/>
                </a:solidFill>
                <a:latin typeface="+mj-lt"/>
              </a:rPr>
              <a:t>              const int64 n = </a:t>
            </a:r>
            <a:r>
              <a:rPr lang="en-US" sz="1400" dirty="0" err="1">
                <a:solidFill>
                  <a:srgbClr val="000000"/>
                </a:solidFill>
                <a:latin typeface="+mj-lt"/>
              </a:rPr>
              <a:t>GetOutEdgeIterator</a:t>
            </a:r>
            <a:r>
              <a:rPr lang="en-US" sz="1400" dirty="0">
                <a:solidFill>
                  <a:srgbClr val="000000"/>
                </a:solidFill>
                <a:latin typeface="+mj-lt"/>
              </a:rPr>
              <a:t>().size();</a:t>
            </a:r>
          </a:p>
          <a:p>
            <a:r>
              <a:rPr lang="en-US" sz="1400" dirty="0">
                <a:solidFill>
                  <a:srgbClr val="000000"/>
                </a:solidFill>
                <a:latin typeface="+mj-lt"/>
              </a:rPr>
              <a:t>               </a:t>
            </a:r>
            <a:r>
              <a:rPr lang="en-US" sz="1400" dirty="0" err="1">
                <a:solidFill>
                  <a:srgbClr val="000000"/>
                </a:solidFill>
                <a:latin typeface="+mj-lt"/>
              </a:rPr>
              <a:t>SendMessageToAllNeighbors</a:t>
            </a:r>
            <a:r>
              <a:rPr lang="en-US" sz="1400" dirty="0">
                <a:solidFill>
                  <a:srgbClr val="000000"/>
                </a:solidFill>
                <a:latin typeface="+mj-lt"/>
              </a:rPr>
              <a:t>(</a:t>
            </a:r>
            <a:r>
              <a:rPr lang="en-US" sz="1400" dirty="0" err="1">
                <a:solidFill>
                  <a:srgbClr val="000000"/>
                </a:solidFill>
                <a:latin typeface="+mj-lt"/>
              </a:rPr>
              <a:t>GetValue</a:t>
            </a:r>
            <a:r>
              <a:rPr lang="en-US" sz="1400" dirty="0">
                <a:solidFill>
                  <a:srgbClr val="000000"/>
                </a:solidFill>
                <a:latin typeface="+mj-lt"/>
              </a:rPr>
              <a:t>() / n);</a:t>
            </a:r>
          </a:p>
          <a:p>
            <a:r>
              <a:rPr lang="en-US" sz="1400" dirty="0">
                <a:solidFill>
                  <a:srgbClr val="000000"/>
                </a:solidFill>
                <a:latin typeface="+mj-lt"/>
              </a:rPr>
              <a:t>     }</a:t>
            </a:r>
          </a:p>
          <a:p>
            <a:r>
              <a:rPr lang="en-US" sz="1400" dirty="0">
                <a:solidFill>
                  <a:srgbClr val="000000"/>
                </a:solidFill>
                <a:latin typeface="+mj-lt"/>
              </a:rPr>
              <a:t>     else {</a:t>
            </a:r>
          </a:p>
          <a:p>
            <a:r>
              <a:rPr lang="en-US" sz="1400" dirty="0">
                <a:solidFill>
                  <a:srgbClr val="000000"/>
                </a:solidFill>
                <a:latin typeface="+mj-lt"/>
              </a:rPr>
              <a:t>                </a:t>
            </a:r>
            <a:r>
              <a:rPr lang="en-US" sz="1400" dirty="0" err="1">
                <a:solidFill>
                  <a:srgbClr val="000000"/>
                </a:solidFill>
                <a:latin typeface="+mj-lt"/>
              </a:rPr>
              <a:t>VoteToHalt</a:t>
            </a:r>
            <a:r>
              <a:rPr lang="en-US" sz="1400" dirty="0">
                <a:solidFill>
                  <a:srgbClr val="000000"/>
                </a:solidFill>
                <a:latin typeface="+mj-lt"/>
              </a:rPr>
              <a:t>();</a:t>
            </a:r>
          </a:p>
          <a:p>
            <a:r>
              <a:rPr lang="en-US" sz="1400" dirty="0">
                <a:solidFill>
                  <a:srgbClr val="000000"/>
                </a:solidFill>
                <a:latin typeface="+mj-lt"/>
              </a:rPr>
              <a:t>     }</a:t>
            </a:r>
          </a:p>
          <a:p>
            <a:r>
              <a:rPr lang="en-US" sz="1400" dirty="0">
                <a:solidFill>
                  <a:srgbClr val="000000"/>
                </a:solidFill>
                <a:latin typeface="+mj-lt"/>
              </a:rPr>
              <a:t>} </a:t>
            </a:r>
          </a:p>
        </p:txBody>
      </p:sp>
    </p:spTree>
    <p:extLst>
      <p:ext uri="{BB962C8B-B14F-4D97-AF65-F5344CB8AC3E}">
        <p14:creationId xmlns:p14="http://schemas.microsoft.com/office/powerpoint/2010/main" val="1706442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61</a:t>
            </a:fld>
            <a:endParaRPr lang="zh-CN" altLang="en-US" dirty="0"/>
          </a:p>
        </p:txBody>
      </p:sp>
      <p:sp>
        <p:nvSpPr>
          <p:cNvPr id="7" name="TextBox 14"/>
          <p:cNvSpPr txBox="1"/>
          <p:nvPr/>
        </p:nvSpPr>
        <p:spPr>
          <a:xfrm>
            <a:off x="1371600" y="4514850"/>
            <a:ext cx="5886450" cy="369332"/>
          </a:xfrm>
          <a:prstGeom prst="rect">
            <a:avLst/>
          </a:prstGeom>
          <a:noFill/>
        </p:spPr>
        <p:txBody>
          <a:bodyPr wrap="square" rtlCol="0">
            <a:spAutoFit/>
          </a:bodyPr>
          <a:lstStyle/>
          <a:p>
            <a:r>
              <a:rPr lang="en-US" b="1" dirty="0"/>
              <a:t> </a:t>
            </a:r>
          </a:p>
        </p:txBody>
      </p:sp>
      <p:sp>
        <p:nvSpPr>
          <p:cNvPr id="29" name="TextBox 14"/>
          <p:cNvSpPr txBox="1"/>
          <p:nvPr/>
        </p:nvSpPr>
        <p:spPr>
          <a:xfrm>
            <a:off x="1186104" y="4763013"/>
            <a:ext cx="5886450" cy="369332"/>
          </a:xfrm>
          <a:prstGeom prst="rect">
            <a:avLst/>
          </a:prstGeom>
          <a:noFill/>
        </p:spPr>
        <p:txBody>
          <a:bodyPr wrap="square" rtlCol="0">
            <a:spAutoFit/>
          </a:bodyPr>
          <a:lstStyle/>
          <a:p>
            <a:r>
              <a:rPr lang="en-US" b="1" dirty="0"/>
              <a:t> </a:t>
            </a:r>
          </a:p>
        </p:txBody>
      </p:sp>
      <p:sp>
        <p:nvSpPr>
          <p:cNvPr id="30" name="Content Placeholder 2"/>
          <p:cNvSpPr txBox="1">
            <a:spLocks noChangeArrowheads="1"/>
          </p:cNvSpPr>
          <p:nvPr/>
        </p:nvSpPr>
        <p:spPr>
          <a:xfrm>
            <a:off x="1529004" y="2274472"/>
            <a:ext cx="5209819" cy="316841"/>
          </a:xfrm>
          <a:prstGeom prst="rect">
            <a:avLst/>
          </a:prstGeom>
        </p:spPr>
        <p:txBody>
          <a:bodyPr/>
          <a:lstStyle/>
          <a:p>
            <a:pPr marL="297656" indent="-297656" algn="just" defTabSz="685772">
              <a:lnSpc>
                <a:spcPct val="90000"/>
              </a:lnSpc>
              <a:spcBef>
                <a:spcPct val="20000"/>
              </a:spcBef>
              <a:buBlip>
                <a:blip r:embed="rId3"/>
              </a:buBlip>
              <a:defRPr/>
            </a:pPr>
            <a:endParaRPr lang="en-US" altLang="zh-CN" dirty="0">
              <a:solidFill>
                <a:schemeClr val="tx1">
                  <a:lumMod val="95000"/>
                  <a:lumOff val="5000"/>
                </a:schemeClr>
              </a:solidFill>
              <a:latin typeface="Calibri" pitchFamily="34" charset="0"/>
            </a:endParaRPr>
          </a:p>
          <a:p>
            <a:pPr marL="297656" indent="-297656" algn="just" defTabSz="685772">
              <a:lnSpc>
                <a:spcPct val="90000"/>
              </a:lnSpc>
              <a:spcBef>
                <a:spcPct val="20000"/>
              </a:spcBef>
              <a:buBlip>
                <a:blip r:embed="rId3"/>
              </a:buBlip>
              <a:defRPr/>
            </a:pPr>
            <a:endParaRPr lang="en-US" altLang="zh-CN" dirty="0">
              <a:solidFill>
                <a:schemeClr val="tx1">
                  <a:lumMod val="95000"/>
                  <a:lumOff val="5000"/>
                </a:schemeClr>
              </a:solidFill>
              <a:latin typeface="Calibri" pitchFamily="34" charset="0"/>
            </a:endParaRPr>
          </a:p>
        </p:txBody>
      </p:sp>
      <p:sp>
        <p:nvSpPr>
          <p:cNvPr id="10" name="文本框 9">
            <a:extLst>
              <a:ext uri="{FF2B5EF4-FFF2-40B4-BE49-F238E27FC236}">
                <a16:creationId xmlns:a16="http://schemas.microsoft.com/office/drawing/2014/main" id="{F3EBC222-C1A3-DB47-A941-9866A8160966}"/>
              </a:ext>
            </a:extLst>
          </p:cNvPr>
          <p:cNvSpPr txBox="1"/>
          <p:nvPr/>
        </p:nvSpPr>
        <p:spPr>
          <a:xfrm>
            <a:off x="419696" y="266166"/>
            <a:ext cx="3807453" cy="461665"/>
          </a:xfrm>
          <a:prstGeom prst="rect">
            <a:avLst/>
          </a:prstGeom>
          <a:noFill/>
        </p:spPr>
        <p:txBody>
          <a:bodyPr wrap="none" rtlCol="0">
            <a:spAutoFit/>
          </a:bodyPr>
          <a:lstStyle/>
          <a:p>
            <a:r>
              <a:rPr kumimoji="1" lang="en-US" altLang="zh-CN" sz="2400" dirty="0">
                <a:latin typeface="+mn-ea"/>
              </a:rPr>
              <a:t>Graph</a:t>
            </a:r>
            <a:r>
              <a:rPr kumimoji="1" lang="zh-CN" altLang="en-US" sz="2400" dirty="0">
                <a:latin typeface="+mn-ea"/>
              </a:rPr>
              <a:t> </a:t>
            </a:r>
            <a:r>
              <a:rPr kumimoji="1" lang="en-US" altLang="zh-CN" sz="2400" dirty="0">
                <a:latin typeface="+mn-ea"/>
              </a:rPr>
              <a:t>Computing</a:t>
            </a:r>
            <a:r>
              <a:rPr kumimoji="1" lang="zh-CN" altLang="en-US" sz="2400" dirty="0">
                <a:latin typeface="+mn-ea"/>
              </a:rPr>
              <a:t> </a:t>
            </a:r>
            <a:r>
              <a:rPr kumimoji="1" lang="en-US" altLang="zh-CN" sz="2400" dirty="0">
                <a:latin typeface="+mn-ea"/>
              </a:rPr>
              <a:t>Systems</a:t>
            </a:r>
            <a:endParaRPr kumimoji="1" lang="zh-CN" altLang="en-US" sz="2400" dirty="0">
              <a:latin typeface="+mn-ea"/>
            </a:endParaRPr>
          </a:p>
        </p:txBody>
      </p:sp>
      <p:sp>
        <p:nvSpPr>
          <p:cNvPr id="12" name="矩形 11">
            <a:extLst>
              <a:ext uri="{FF2B5EF4-FFF2-40B4-BE49-F238E27FC236}">
                <a16:creationId xmlns:a16="http://schemas.microsoft.com/office/drawing/2014/main" id="{58E7C134-098F-B14C-B228-0F483E8BAE1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n-ea"/>
            </a:endParaRPr>
          </a:p>
        </p:txBody>
      </p:sp>
      <p:cxnSp>
        <p:nvCxnSpPr>
          <p:cNvPr id="16" name="直线连接符 15">
            <a:extLst>
              <a:ext uri="{FF2B5EF4-FFF2-40B4-BE49-F238E27FC236}">
                <a16:creationId xmlns:a16="http://schemas.microsoft.com/office/drawing/2014/main" id="{7D2C11CF-B915-194B-967B-E3E840A13A32}"/>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7" name="Content Placeholder 2">
            <a:extLst>
              <a:ext uri="{FF2B5EF4-FFF2-40B4-BE49-F238E27FC236}">
                <a16:creationId xmlns:a16="http://schemas.microsoft.com/office/drawing/2014/main" id="{00D59677-F93F-8F43-B8FB-E3D0ACF5ECCC}"/>
              </a:ext>
            </a:extLst>
          </p:cNvPr>
          <p:cNvSpPr txBox="1">
            <a:spLocks noChangeArrowheads="1"/>
          </p:cNvSpPr>
          <p:nvPr/>
        </p:nvSpPr>
        <p:spPr>
          <a:xfrm>
            <a:off x="580347" y="1056762"/>
            <a:ext cx="3486150" cy="3610840"/>
          </a:xfrm>
          <a:prstGeom prst="rect">
            <a:avLst/>
          </a:prstGeom>
        </p:spPr>
        <p:txBody>
          <a:bodyPr/>
          <a:lstStyle/>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Page Rank</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Triangle Counting</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Connected Components</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Shortest Distance</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Random Walk</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Graph Coarsening</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Graph Coloring</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Minimum Spanning Forest</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Community Detection</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Collaborative Filtering</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Belief Propagation</a:t>
            </a:r>
          </a:p>
          <a:p>
            <a:pPr marL="297656" indent="-297656" algn="just" defTabSz="685772">
              <a:lnSpc>
                <a:spcPct val="90000"/>
              </a:lnSpc>
              <a:spcBef>
                <a:spcPct val="20000"/>
              </a:spcBef>
              <a:buBlip>
                <a:blip r:embed="rId3"/>
              </a:buBlip>
              <a:defRPr/>
            </a:pPr>
            <a:r>
              <a:rPr lang="en-US" altLang="zh-CN" dirty="0">
                <a:solidFill>
                  <a:schemeClr val="tx1">
                    <a:lumMod val="95000"/>
                    <a:lumOff val="5000"/>
                  </a:schemeClr>
                </a:solidFill>
                <a:latin typeface="Calibri" pitchFamily="34" charset="0"/>
              </a:rPr>
              <a:t>Named Entity Recognition</a:t>
            </a:r>
          </a:p>
        </p:txBody>
      </p:sp>
      <p:sp>
        <p:nvSpPr>
          <p:cNvPr id="18" name="Title 1">
            <a:extLst>
              <a:ext uri="{FF2B5EF4-FFF2-40B4-BE49-F238E27FC236}">
                <a16:creationId xmlns:a16="http://schemas.microsoft.com/office/drawing/2014/main" id="{A9F7EDEE-6582-2A4D-AF63-197D2E807675}"/>
              </a:ext>
            </a:extLst>
          </p:cNvPr>
          <p:cNvSpPr>
            <a:spLocks noGrp="1"/>
          </p:cNvSpPr>
          <p:nvPr>
            <p:ph type="title"/>
          </p:nvPr>
        </p:nvSpPr>
        <p:spPr>
          <a:xfrm>
            <a:off x="3525371" y="1256017"/>
            <a:ext cx="4800600" cy="514350"/>
          </a:xfrm>
        </p:spPr>
        <p:txBody>
          <a:bodyPr>
            <a:noAutofit/>
          </a:bodyPr>
          <a:lstStyle/>
          <a:p>
            <a:pPr algn="l"/>
            <a:r>
              <a:rPr lang="en-US" sz="2400" b="1" dirty="0"/>
              <a:t>Graph Algorithms Implemented with PREGEL (and PREGEL-Like-Systems)</a:t>
            </a:r>
          </a:p>
        </p:txBody>
      </p:sp>
      <p:sp>
        <p:nvSpPr>
          <p:cNvPr id="19" name="TextBox 7">
            <a:extLst>
              <a:ext uri="{FF2B5EF4-FFF2-40B4-BE49-F238E27FC236}">
                <a16:creationId xmlns:a16="http://schemas.microsoft.com/office/drawing/2014/main" id="{1A099F69-9CEA-5748-A6DE-F070DF4F8CF6}"/>
              </a:ext>
            </a:extLst>
          </p:cNvPr>
          <p:cNvSpPr txBox="1"/>
          <p:nvPr/>
        </p:nvSpPr>
        <p:spPr>
          <a:xfrm rot="21095233">
            <a:off x="4143883" y="2868652"/>
            <a:ext cx="2517557" cy="415498"/>
          </a:xfrm>
          <a:prstGeom prst="rect">
            <a:avLst/>
          </a:prstGeom>
          <a:solidFill>
            <a:schemeClr val="tx2">
              <a:lumMod val="60000"/>
              <a:lumOff val="40000"/>
            </a:schemeClr>
          </a:solidFill>
          <a:ln>
            <a:solidFill>
              <a:schemeClr val="tx1"/>
            </a:solidFill>
          </a:ln>
        </p:spPr>
        <p:txBody>
          <a:bodyPr wrap="square" rtlCol="0">
            <a:spAutoFit/>
          </a:bodyPr>
          <a:lstStyle/>
          <a:p>
            <a:r>
              <a:rPr lang="en-US" sz="2100" b="1" dirty="0">
                <a:solidFill>
                  <a:schemeClr val="bg1"/>
                </a:solidFill>
              </a:rPr>
              <a:t>Not an Exclusive List</a:t>
            </a:r>
          </a:p>
        </p:txBody>
      </p:sp>
    </p:spTree>
    <p:extLst>
      <p:ext uri="{BB962C8B-B14F-4D97-AF65-F5344CB8AC3E}">
        <p14:creationId xmlns:p14="http://schemas.microsoft.com/office/powerpoint/2010/main" val="3985837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340705" cy="461665"/>
          </a:xfrm>
          <a:prstGeom prst="rect">
            <a:avLst/>
          </a:prstGeom>
          <a:noFill/>
        </p:spPr>
        <p:txBody>
          <a:bodyPr wrap="none" rtlCol="0">
            <a:spAutoFit/>
          </a:bodyPr>
          <a:lstStyle/>
          <a:p>
            <a:pPr algn="l"/>
            <a:r>
              <a:rPr kumimoji="1" lang="en-US" altLang="zh-CN" sz="2400" dirty="0">
                <a:latin typeface="+mn-ea"/>
              </a:rPr>
              <a:t>Course</a:t>
            </a:r>
            <a:r>
              <a:rPr kumimoji="1" lang="zh-CN" altLang="en-US" sz="2400" dirty="0">
                <a:latin typeface="+mn-ea"/>
              </a:rPr>
              <a:t> </a:t>
            </a:r>
            <a:r>
              <a:rPr kumimoji="1" lang="en-US" altLang="zh-CN" sz="2400" dirty="0">
                <a:latin typeface="+mn-ea"/>
              </a:rPr>
              <a:t>Content</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62</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3477875"/>
          </a:xfrm>
          <a:prstGeom prst="rect">
            <a:avLst/>
          </a:prstGeom>
        </p:spPr>
        <p:txBody>
          <a:bodyPr wrap="square">
            <a:spAutoFit/>
          </a:bodyPr>
          <a:lstStyle/>
          <a:p>
            <a:r>
              <a:rPr lang="en-US" altLang="zh-CN" sz="2000" b="1" dirty="0">
                <a:solidFill>
                  <a:schemeClr val="accent1"/>
                </a:solidFill>
                <a:latin typeface="Times New Roman"/>
                <a:cs typeface="Times New Roman"/>
              </a:rPr>
              <a:t>Schedule</a:t>
            </a:r>
          </a:p>
          <a:p>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Algorithms</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18</a:t>
            </a:r>
            <a:r>
              <a:rPr lang="zh-CN" altLang="en-US" sz="2000" b="1" dirty="0">
                <a:latin typeface="Times New Roman"/>
                <a:cs typeface="Times New Roman"/>
              </a:rPr>
              <a:t> </a:t>
            </a:r>
            <a:r>
              <a:rPr lang="en-US" altLang="zh-CN" sz="2000" b="1" dirty="0">
                <a:latin typeface="Times New Roman"/>
                <a:cs typeface="Times New Roman"/>
              </a:rPr>
              <a:t>hours</a:t>
            </a:r>
            <a:r>
              <a:rPr lang="zh-CN" altLang="en-US" sz="2000" b="1" dirty="0">
                <a:latin typeface="Times New Roman"/>
                <a:cs typeface="Times New Roman"/>
              </a:rPr>
              <a:t> </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Knowledge</a:t>
            </a:r>
            <a:r>
              <a:rPr lang="zh-CN" altLang="en-US" sz="2000" b="1" dirty="0">
                <a:latin typeface="Times New Roman"/>
                <a:cs typeface="Times New Roman"/>
              </a:rPr>
              <a:t> </a:t>
            </a:r>
            <a:r>
              <a:rPr lang="en-US" altLang="zh-CN" sz="2000" b="1" dirty="0">
                <a:latin typeface="Times New Roman"/>
                <a:cs typeface="Times New Roman"/>
              </a:rPr>
              <a:t>Graphs</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15</a:t>
            </a:r>
            <a:r>
              <a:rPr lang="zh-CN" altLang="en-US" sz="2000" b="1" dirty="0">
                <a:latin typeface="Times New Roman"/>
                <a:cs typeface="Times New Roman"/>
              </a:rPr>
              <a:t> </a:t>
            </a:r>
            <a:r>
              <a:rPr lang="en-US" altLang="zh-CN" sz="2000" b="1" dirty="0">
                <a:latin typeface="Times New Roman"/>
                <a:cs typeface="Times New Roman"/>
              </a:rPr>
              <a:t>hours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Learning</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6</a:t>
            </a:r>
            <a:r>
              <a:rPr lang="zh-CN" altLang="en-US" sz="2000" b="1" dirty="0">
                <a:latin typeface="Times New Roman"/>
                <a:cs typeface="Times New Roman"/>
              </a:rPr>
              <a:t> </a:t>
            </a:r>
            <a:r>
              <a:rPr lang="en-US" altLang="zh-CN" sz="2000" b="1" dirty="0">
                <a:latin typeface="Times New Roman"/>
                <a:cs typeface="Times New Roman"/>
              </a:rPr>
              <a:t>hours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Graph</a:t>
            </a:r>
            <a:r>
              <a:rPr lang="zh-CN" altLang="en-US" sz="2000" b="1" dirty="0">
                <a:latin typeface="Times New Roman"/>
                <a:cs typeface="Times New Roman"/>
              </a:rPr>
              <a:t> </a:t>
            </a:r>
            <a:r>
              <a:rPr lang="en-US" altLang="zh-CN" sz="2000" b="1" dirty="0">
                <a:latin typeface="Times New Roman"/>
                <a:cs typeface="Times New Roman"/>
              </a:rPr>
              <a:t>Systems</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6</a:t>
            </a:r>
            <a:r>
              <a:rPr lang="zh-CN" altLang="en-US" sz="2000" b="1" dirty="0">
                <a:latin typeface="Times New Roman"/>
                <a:cs typeface="Times New Roman"/>
              </a:rPr>
              <a:t> </a:t>
            </a:r>
            <a:r>
              <a:rPr lang="en-US" altLang="zh-CN" sz="2000" b="1" dirty="0">
                <a:latin typeface="Times New Roman"/>
                <a:cs typeface="Times New Roman"/>
              </a:rPr>
              <a:t>hours</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Course</a:t>
            </a:r>
            <a:r>
              <a:rPr lang="zh-CN" altLang="en-US" sz="2000" b="1" dirty="0">
                <a:latin typeface="Times New Roman"/>
                <a:cs typeface="Times New Roman"/>
              </a:rPr>
              <a:t> </a:t>
            </a:r>
            <a:r>
              <a:rPr lang="en-US" altLang="zh-CN" sz="2000" b="1" dirty="0">
                <a:latin typeface="Times New Roman"/>
                <a:cs typeface="Times New Roman"/>
              </a:rPr>
              <a:t>seminar-–</a:t>
            </a:r>
            <a:r>
              <a:rPr lang="zh-CN" altLang="en-US" sz="2000" b="1" dirty="0">
                <a:latin typeface="Times New Roman"/>
                <a:cs typeface="Times New Roman"/>
              </a:rPr>
              <a:t> </a:t>
            </a:r>
            <a:r>
              <a:rPr lang="en-US" altLang="zh-CN" sz="2000" b="1" dirty="0">
                <a:latin typeface="Times New Roman"/>
                <a:cs typeface="Times New Roman"/>
              </a:rPr>
              <a:t>6</a:t>
            </a:r>
            <a:r>
              <a:rPr lang="zh-CN" altLang="en-US" sz="2000" b="1" dirty="0">
                <a:latin typeface="Times New Roman"/>
                <a:cs typeface="Times New Roman"/>
              </a:rPr>
              <a:t> </a:t>
            </a:r>
            <a:r>
              <a:rPr lang="en-US" altLang="zh-CN" sz="2000" b="1" dirty="0">
                <a:latin typeface="Times New Roman"/>
                <a:cs typeface="Times New Roman"/>
              </a:rPr>
              <a:t>hours</a:t>
            </a:r>
          </a:p>
        </p:txBody>
      </p:sp>
    </p:spTree>
    <p:extLst>
      <p:ext uri="{BB962C8B-B14F-4D97-AF65-F5344CB8AC3E}">
        <p14:creationId xmlns:p14="http://schemas.microsoft.com/office/powerpoint/2010/main" val="604044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600164"/>
          </a:xfrm>
          <a:prstGeom prst="rect">
            <a:avLst/>
          </a:prstGeom>
          <a:noFill/>
        </p:spPr>
        <p:txBody>
          <a:bodyPr wrap="square" rtlCol="0">
            <a:spAutoFit/>
          </a:bodyPr>
          <a:lstStyle/>
          <a:p>
            <a:pPr algn="ctr"/>
            <a:r>
              <a:rPr kumimoji="1" lang="en-US" altLang="zh-CN" sz="3300" b="1" dirty="0">
                <a:solidFill>
                  <a:srgbClr val="C00000"/>
                </a:solidFill>
                <a:latin typeface="宋体-简" panose="02010800040101010101" pitchFamily="2" charset="-122"/>
                <a:ea typeface="宋体-简" panose="02010800040101010101" pitchFamily="2" charset="-122"/>
              </a:rPr>
              <a:t>Course</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Assessment</a:t>
            </a:r>
            <a:endParaRPr kumimoji="1" lang="zh-CN" altLang="en-US"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3</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t>63</a:t>
            </a:fld>
            <a:endParaRPr kumimoji="1" lang="zh-CN" altLang="en-US"/>
          </a:p>
        </p:txBody>
      </p:sp>
    </p:spTree>
    <p:extLst>
      <p:ext uri="{BB962C8B-B14F-4D97-AF65-F5344CB8AC3E}">
        <p14:creationId xmlns:p14="http://schemas.microsoft.com/office/powerpoint/2010/main" val="661154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2735044" cy="461665"/>
          </a:xfrm>
          <a:prstGeom prst="rect">
            <a:avLst/>
          </a:prstGeom>
          <a:noFill/>
        </p:spPr>
        <p:txBody>
          <a:bodyPr wrap="none" rtlCol="0">
            <a:spAutoFit/>
          </a:bodyPr>
          <a:lstStyle/>
          <a:p>
            <a:r>
              <a:rPr kumimoji="1" lang="en-US" altLang="zh-CN" sz="2400" dirty="0">
                <a:latin typeface="+mn-ea"/>
              </a:rPr>
              <a:t>Course</a:t>
            </a:r>
            <a:r>
              <a:rPr kumimoji="1" lang="zh-CN" altLang="en-US" sz="2400" dirty="0">
                <a:latin typeface="+mn-ea"/>
              </a:rPr>
              <a:t> </a:t>
            </a:r>
            <a:r>
              <a:rPr kumimoji="1" lang="en-US" altLang="zh-CN" sz="2400" dirty="0">
                <a:latin typeface="+mn-ea"/>
              </a:rPr>
              <a:t>Assessment</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64</a:t>
            </a:fld>
            <a:endParaRPr kumimoji="1" lang="zh-CN" altLang="en-US"/>
          </a:p>
        </p:txBody>
      </p:sp>
      <p:sp>
        <p:nvSpPr>
          <p:cNvPr id="10" name="矩形 9">
            <a:extLst>
              <a:ext uri="{FF2B5EF4-FFF2-40B4-BE49-F238E27FC236}">
                <a16:creationId xmlns:a16="http://schemas.microsoft.com/office/drawing/2014/main" id="{CA55FB2A-44F1-0D42-B9B1-C8E5FBE41357}"/>
              </a:ext>
            </a:extLst>
          </p:cNvPr>
          <p:cNvSpPr/>
          <p:nvPr/>
        </p:nvSpPr>
        <p:spPr>
          <a:xfrm>
            <a:off x="523603" y="965647"/>
            <a:ext cx="7913815" cy="1938992"/>
          </a:xfrm>
          <a:prstGeom prst="rect">
            <a:avLst/>
          </a:prstGeom>
        </p:spPr>
        <p:txBody>
          <a:bodyPr wrap="square">
            <a:spAutoFit/>
          </a:bodyPr>
          <a:lstStyle/>
          <a:p>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Home</a:t>
            </a:r>
            <a:r>
              <a:rPr lang="zh-CN" altLang="en-US" sz="2000" b="1" dirty="0">
                <a:latin typeface="Times New Roman"/>
                <a:cs typeface="Times New Roman"/>
              </a:rPr>
              <a:t> </a:t>
            </a:r>
            <a:r>
              <a:rPr lang="en-US" altLang="zh-CN" sz="2000" b="1" dirty="0">
                <a:latin typeface="Times New Roman"/>
                <a:cs typeface="Times New Roman"/>
              </a:rPr>
              <a:t>assignment</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30%</a:t>
            </a:r>
            <a:r>
              <a:rPr lang="zh-CN" altLang="en-US" sz="2000" b="1" dirty="0">
                <a:latin typeface="Times New Roman"/>
                <a:cs typeface="Times New Roman"/>
              </a:rPr>
              <a:t> </a:t>
            </a:r>
            <a:endParaRPr lang="en-US" altLang="zh-CN" sz="2000" b="1" dirty="0">
              <a:latin typeface="Times New Roman"/>
              <a:cs typeface="Times New Roman"/>
            </a:endParaRP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Course</a:t>
            </a:r>
            <a:r>
              <a:rPr lang="zh-CN" altLang="en-US" sz="2000" b="1" dirty="0">
                <a:latin typeface="Times New Roman"/>
                <a:cs typeface="Times New Roman"/>
              </a:rPr>
              <a:t> </a:t>
            </a:r>
            <a:r>
              <a:rPr lang="en-US" altLang="zh-CN" sz="2000" b="1" dirty="0">
                <a:latin typeface="Times New Roman"/>
                <a:cs typeface="Times New Roman"/>
              </a:rPr>
              <a:t>Project</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30%</a:t>
            </a:r>
          </a:p>
          <a:p>
            <a:pPr marL="285750" indent="-285750">
              <a:buFont typeface="Arial" panose="020B0604020202020204" pitchFamily="34" charset="0"/>
              <a:buChar char="•"/>
            </a:pPr>
            <a:endParaRPr lang="en-US" altLang="zh-CN" sz="2000" b="1" dirty="0">
              <a:latin typeface="Times New Roman"/>
              <a:cs typeface="Times New Roman"/>
            </a:endParaRPr>
          </a:p>
          <a:p>
            <a:pPr marL="285750" indent="-285750">
              <a:buFont typeface="Arial" panose="020B0604020202020204" pitchFamily="34" charset="0"/>
              <a:buChar char="•"/>
            </a:pPr>
            <a:r>
              <a:rPr lang="en-US" altLang="zh-CN" sz="2000" b="1" dirty="0">
                <a:latin typeface="Times New Roman"/>
                <a:cs typeface="Times New Roman"/>
              </a:rPr>
              <a:t>Seminar</a:t>
            </a:r>
            <a:r>
              <a:rPr lang="zh-CN" altLang="en-US" sz="2000" b="1" dirty="0">
                <a:latin typeface="Times New Roman"/>
                <a:cs typeface="Times New Roman"/>
              </a:rPr>
              <a:t> </a:t>
            </a:r>
            <a:r>
              <a:rPr lang="en-US" altLang="zh-CN" sz="2000" b="1" dirty="0">
                <a:latin typeface="Times New Roman"/>
                <a:cs typeface="Times New Roman"/>
              </a:rPr>
              <a:t>Presentation</a:t>
            </a:r>
            <a:r>
              <a:rPr lang="zh-CN" altLang="en-US" sz="2000" b="1" dirty="0">
                <a:latin typeface="Times New Roman"/>
                <a:cs typeface="Times New Roman"/>
              </a:rPr>
              <a:t> </a:t>
            </a:r>
            <a:r>
              <a:rPr lang="en-US" altLang="zh-CN" sz="2000" b="1" dirty="0">
                <a:latin typeface="Times New Roman"/>
                <a:cs typeface="Times New Roman"/>
              </a:rPr>
              <a:t>----</a:t>
            </a:r>
            <a:r>
              <a:rPr lang="zh-CN" altLang="en-US" sz="2000" b="1" dirty="0">
                <a:latin typeface="Times New Roman"/>
                <a:cs typeface="Times New Roman"/>
              </a:rPr>
              <a:t>  </a:t>
            </a:r>
            <a:r>
              <a:rPr lang="en-US" altLang="zh-CN" sz="2000" b="1" dirty="0">
                <a:latin typeface="Times New Roman"/>
                <a:cs typeface="Times New Roman"/>
              </a:rPr>
              <a:t>30%</a:t>
            </a:r>
          </a:p>
        </p:txBody>
      </p:sp>
    </p:spTree>
    <p:extLst>
      <p:ext uri="{BB962C8B-B14F-4D97-AF65-F5344CB8AC3E}">
        <p14:creationId xmlns:p14="http://schemas.microsoft.com/office/powerpoint/2010/main" val="362317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7</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975792" y="882829"/>
            <a:ext cx="7051589" cy="438582"/>
          </a:xfrm>
          <a:prstGeom prst="rect">
            <a:avLst/>
          </a:prstGeom>
        </p:spPr>
        <p:txBody>
          <a:bodyPr wrap="square">
            <a:spAutoFit/>
          </a:bodyPr>
          <a:lstStyle/>
          <a:p>
            <a:r>
              <a:rPr lang="en-US" altLang="zh-CN" sz="2250" b="1" dirty="0">
                <a:solidFill>
                  <a:srgbClr val="0070C0"/>
                </a:solidFill>
                <a:latin typeface="Times New Roman"/>
                <a:cs typeface="Times New Roman"/>
              </a:rPr>
              <a:t>Graph is everywhere:</a:t>
            </a:r>
          </a:p>
        </p:txBody>
      </p:sp>
      <p:pic>
        <p:nvPicPr>
          <p:cNvPr id="26" name="图片 25">
            <a:extLst>
              <a:ext uri="{FF2B5EF4-FFF2-40B4-BE49-F238E27FC236}">
                <a16:creationId xmlns:a16="http://schemas.microsoft.com/office/drawing/2014/main" id="{1022276E-B58E-4E49-90B6-D2FED2B980B3}"/>
              </a:ext>
            </a:extLst>
          </p:cNvPr>
          <p:cNvPicPr>
            <a:picLocks noChangeAspect="1"/>
          </p:cNvPicPr>
          <p:nvPr/>
        </p:nvPicPr>
        <p:blipFill>
          <a:blip r:embed="rId3"/>
          <a:stretch>
            <a:fillRect/>
          </a:stretch>
        </p:blipFill>
        <p:spPr>
          <a:xfrm>
            <a:off x="628650" y="1406605"/>
            <a:ext cx="2329124" cy="1561664"/>
          </a:xfrm>
          <a:prstGeom prst="rect">
            <a:avLst/>
          </a:prstGeom>
        </p:spPr>
      </p:pic>
      <p:pic>
        <p:nvPicPr>
          <p:cNvPr id="27" name="图片 26">
            <a:extLst>
              <a:ext uri="{FF2B5EF4-FFF2-40B4-BE49-F238E27FC236}">
                <a16:creationId xmlns:a16="http://schemas.microsoft.com/office/drawing/2014/main" id="{B344EE69-08B2-F74C-BFD7-D6F399614971}"/>
              </a:ext>
            </a:extLst>
          </p:cNvPr>
          <p:cNvPicPr>
            <a:picLocks noChangeAspect="1"/>
          </p:cNvPicPr>
          <p:nvPr/>
        </p:nvPicPr>
        <p:blipFill>
          <a:blip r:embed="rId4"/>
          <a:stretch>
            <a:fillRect/>
          </a:stretch>
        </p:blipFill>
        <p:spPr>
          <a:xfrm>
            <a:off x="628650" y="3401024"/>
            <a:ext cx="2329124" cy="1287142"/>
          </a:xfrm>
          <a:prstGeom prst="rect">
            <a:avLst/>
          </a:prstGeom>
        </p:spPr>
      </p:pic>
      <p:pic>
        <p:nvPicPr>
          <p:cNvPr id="28" name="图片 27">
            <a:extLst>
              <a:ext uri="{FF2B5EF4-FFF2-40B4-BE49-F238E27FC236}">
                <a16:creationId xmlns:a16="http://schemas.microsoft.com/office/drawing/2014/main" id="{B583C811-F984-F04E-97BE-911056CF5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094" y="3402620"/>
            <a:ext cx="2329124" cy="1285545"/>
          </a:xfrm>
          <a:prstGeom prst="rect">
            <a:avLst/>
          </a:prstGeom>
        </p:spPr>
      </p:pic>
      <p:pic>
        <p:nvPicPr>
          <p:cNvPr id="29" name="内容占位符 3">
            <a:extLst>
              <a:ext uri="{FF2B5EF4-FFF2-40B4-BE49-F238E27FC236}">
                <a16:creationId xmlns:a16="http://schemas.microsoft.com/office/drawing/2014/main" id="{2F5D6BBD-A384-8F4B-A326-71E2A06069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420315" y="3402620"/>
            <a:ext cx="1406330" cy="1285546"/>
          </a:xfrm>
          <a:prstGeom prst="rect">
            <a:avLst/>
          </a:prstGeom>
          <a:noFill/>
          <a:ln w="9525">
            <a:noFill/>
            <a:miter lim="800000"/>
            <a:headEnd/>
            <a:tailEnd/>
          </a:ln>
        </p:spPr>
      </p:pic>
      <p:pic>
        <p:nvPicPr>
          <p:cNvPr id="30" name="Picture 17" descr="Screen shot 2011-08-30 at 下午02.05.16.png">
            <a:extLst>
              <a:ext uri="{FF2B5EF4-FFF2-40B4-BE49-F238E27FC236}">
                <a16:creationId xmlns:a16="http://schemas.microsoft.com/office/drawing/2014/main" id="{017CA8C5-15FD-BE47-A6CD-46279FA45C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38094" y="1406605"/>
            <a:ext cx="2329124" cy="15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2FCCE821-7232-B742-8885-CC916700F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8931" y="1406605"/>
            <a:ext cx="1547714" cy="1561664"/>
          </a:xfrm>
          <a:prstGeom prst="rect">
            <a:avLst/>
          </a:prstGeom>
        </p:spPr>
      </p:pic>
      <p:sp>
        <p:nvSpPr>
          <p:cNvPr id="32" name="文本框 31">
            <a:extLst>
              <a:ext uri="{FF2B5EF4-FFF2-40B4-BE49-F238E27FC236}">
                <a16:creationId xmlns:a16="http://schemas.microsoft.com/office/drawing/2014/main" id="{EF7C747E-E5DB-9B42-92A8-95A9A8E02064}"/>
              </a:ext>
            </a:extLst>
          </p:cNvPr>
          <p:cNvSpPr txBox="1"/>
          <p:nvPr/>
        </p:nvSpPr>
        <p:spPr>
          <a:xfrm>
            <a:off x="856143" y="2968269"/>
            <a:ext cx="1874138" cy="300082"/>
          </a:xfrm>
          <a:prstGeom prst="rect">
            <a:avLst/>
          </a:prstGeom>
          <a:noFill/>
          <a:ln w="63500">
            <a:noFill/>
          </a:ln>
        </p:spPr>
        <p:txBody>
          <a:bodyPr wrap="square" rtlCol="0">
            <a:spAutoFit/>
          </a:bodyPr>
          <a:lstStyle/>
          <a:p>
            <a:pPr algn="ctr"/>
            <a:r>
              <a:rPr lang="en-US" altLang="zh-CN" sz="1350" dirty="0"/>
              <a:t>Social Network</a:t>
            </a:r>
            <a:endParaRPr lang="zh-CN" altLang="en-US" sz="1350" dirty="0" err="1"/>
          </a:p>
        </p:txBody>
      </p:sp>
      <p:sp>
        <p:nvSpPr>
          <p:cNvPr id="33" name="文本框 32">
            <a:extLst>
              <a:ext uri="{FF2B5EF4-FFF2-40B4-BE49-F238E27FC236}">
                <a16:creationId xmlns:a16="http://schemas.microsoft.com/office/drawing/2014/main" id="{F2B18722-148D-1440-819E-A93FBD775B56}"/>
              </a:ext>
            </a:extLst>
          </p:cNvPr>
          <p:cNvSpPr txBox="1"/>
          <p:nvPr/>
        </p:nvSpPr>
        <p:spPr>
          <a:xfrm>
            <a:off x="3765587" y="2961067"/>
            <a:ext cx="1874138" cy="300082"/>
          </a:xfrm>
          <a:prstGeom prst="rect">
            <a:avLst/>
          </a:prstGeom>
          <a:noFill/>
          <a:ln w="63500">
            <a:noFill/>
          </a:ln>
        </p:spPr>
        <p:txBody>
          <a:bodyPr wrap="square" rtlCol="0">
            <a:spAutoFit/>
          </a:bodyPr>
          <a:lstStyle/>
          <a:p>
            <a:pPr algn="ctr"/>
            <a:r>
              <a:rPr lang="en-US" altLang="zh-CN" sz="1350" dirty="0"/>
              <a:t>Citation Network</a:t>
            </a:r>
            <a:endParaRPr lang="zh-CN" altLang="en-US" sz="1350" dirty="0" err="1"/>
          </a:p>
        </p:txBody>
      </p:sp>
      <p:sp>
        <p:nvSpPr>
          <p:cNvPr id="34" name="文本框 33">
            <a:extLst>
              <a:ext uri="{FF2B5EF4-FFF2-40B4-BE49-F238E27FC236}">
                <a16:creationId xmlns:a16="http://schemas.microsoft.com/office/drawing/2014/main" id="{59FB10F6-F0B7-2F40-9A60-6955BC00FF49}"/>
              </a:ext>
            </a:extLst>
          </p:cNvPr>
          <p:cNvSpPr txBox="1"/>
          <p:nvPr/>
        </p:nvSpPr>
        <p:spPr>
          <a:xfrm>
            <a:off x="6115719" y="2968269"/>
            <a:ext cx="1874138" cy="300082"/>
          </a:xfrm>
          <a:prstGeom prst="rect">
            <a:avLst/>
          </a:prstGeom>
          <a:noFill/>
          <a:ln w="63500">
            <a:noFill/>
          </a:ln>
        </p:spPr>
        <p:txBody>
          <a:bodyPr wrap="square" rtlCol="0">
            <a:spAutoFit/>
          </a:bodyPr>
          <a:lstStyle/>
          <a:p>
            <a:pPr algn="ctr"/>
            <a:r>
              <a:rPr lang="en-US" altLang="zh-CN" sz="1350" dirty="0"/>
              <a:t>Road Network</a:t>
            </a:r>
            <a:endParaRPr lang="zh-CN" altLang="en-US" sz="1350" dirty="0" err="1"/>
          </a:p>
        </p:txBody>
      </p:sp>
      <p:sp>
        <p:nvSpPr>
          <p:cNvPr id="35" name="文本框 34">
            <a:extLst>
              <a:ext uri="{FF2B5EF4-FFF2-40B4-BE49-F238E27FC236}">
                <a16:creationId xmlns:a16="http://schemas.microsoft.com/office/drawing/2014/main" id="{3E5B5688-2AD0-D543-B72E-F8441A694F31}"/>
              </a:ext>
            </a:extLst>
          </p:cNvPr>
          <p:cNvSpPr txBox="1"/>
          <p:nvPr/>
        </p:nvSpPr>
        <p:spPr>
          <a:xfrm>
            <a:off x="856143" y="4695793"/>
            <a:ext cx="1874138" cy="300082"/>
          </a:xfrm>
          <a:prstGeom prst="rect">
            <a:avLst/>
          </a:prstGeom>
          <a:noFill/>
          <a:ln w="63500">
            <a:noFill/>
          </a:ln>
        </p:spPr>
        <p:txBody>
          <a:bodyPr wrap="square" rtlCol="0">
            <a:spAutoFit/>
          </a:bodyPr>
          <a:lstStyle/>
          <a:p>
            <a:pPr algn="ctr"/>
            <a:r>
              <a:rPr lang="en-US" altLang="zh-CN" sz="1350" dirty="0"/>
              <a:t>Protein Network</a:t>
            </a:r>
            <a:endParaRPr lang="zh-CN" altLang="en-US" sz="1350" dirty="0" err="1"/>
          </a:p>
        </p:txBody>
      </p:sp>
      <p:sp>
        <p:nvSpPr>
          <p:cNvPr id="36" name="文本框 35">
            <a:extLst>
              <a:ext uri="{FF2B5EF4-FFF2-40B4-BE49-F238E27FC236}">
                <a16:creationId xmlns:a16="http://schemas.microsoft.com/office/drawing/2014/main" id="{EE142603-CEB7-1441-8361-7F5A44C18589}"/>
              </a:ext>
            </a:extLst>
          </p:cNvPr>
          <p:cNvSpPr txBox="1"/>
          <p:nvPr/>
        </p:nvSpPr>
        <p:spPr>
          <a:xfrm>
            <a:off x="3765587" y="4688165"/>
            <a:ext cx="1874138" cy="300082"/>
          </a:xfrm>
          <a:prstGeom prst="rect">
            <a:avLst/>
          </a:prstGeom>
          <a:noFill/>
          <a:ln w="63500">
            <a:noFill/>
          </a:ln>
        </p:spPr>
        <p:txBody>
          <a:bodyPr wrap="square" rtlCol="0">
            <a:spAutoFit/>
          </a:bodyPr>
          <a:lstStyle/>
          <a:p>
            <a:pPr algn="ctr"/>
            <a:r>
              <a:rPr lang="en-US" altLang="zh-CN" sz="1350" dirty="0"/>
              <a:t>Knowledge Graph</a:t>
            </a:r>
            <a:endParaRPr lang="zh-CN" altLang="en-US" sz="1350" dirty="0" err="1"/>
          </a:p>
        </p:txBody>
      </p:sp>
      <p:sp>
        <p:nvSpPr>
          <p:cNvPr id="37" name="文本框 36">
            <a:extLst>
              <a:ext uri="{FF2B5EF4-FFF2-40B4-BE49-F238E27FC236}">
                <a16:creationId xmlns:a16="http://schemas.microsoft.com/office/drawing/2014/main" id="{1AA9F8BD-1D09-B343-9F25-950B177F7251}"/>
              </a:ext>
            </a:extLst>
          </p:cNvPr>
          <p:cNvSpPr txBox="1"/>
          <p:nvPr/>
        </p:nvSpPr>
        <p:spPr>
          <a:xfrm>
            <a:off x="6186411" y="4688165"/>
            <a:ext cx="1874138" cy="300082"/>
          </a:xfrm>
          <a:prstGeom prst="rect">
            <a:avLst/>
          </a:prstGeom>
          <a:noFill/>
          <a:ln w="63500">
            <a:noFill/>
          </a:ln>
        </p:spPr>
        <p:txBody>
          <a:bodyPr wrap="square" rtlCol="0">
            <a:spAutoFit/>
          </a:bodyPr>
          <a:lstStyle/>
          <a:p>
            <a:pPr algn="ctr"/>
            <a:r>
              <a:rPr lang="en-US" altLang="zh-CN" sz="1350" dirty="0"/>
              <a:t>Internet</a:t>
            </a:r>
            <a:endParaRPr lang="zh-CN" altLang="en-US" sz="1350" dirty="0" err="1"/>
          </a:p>
        </p:txBody>
      </p:sp>
    </p:spTree>
    <p:extLst>
      <p:ext uri="{BB962C8B-B14F-4D97-AF65-F5344CB8AC3E}">
        <p14:creationId xmlns:p14="http://schemas.microsoft.com/office/powerpoint/2010/main" val="298205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8</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435061" y="1636698"/>
            <a:ext cx="7051589" cy="1131079"/>
          </a:xfrm>
          <a:prstGeom prst="rect">
            <a:avLst/>
          </a:prstGeom>
        </p:spPr>
        <p:txBody>
          <a:bodyPr wrap="square">
            <a:spAutoFit/>
          </a:bodyPr>
          <a:lstStyle/>
          <a:p>
            <a:r>
              <a:rPr lang="en-US" altLang="zh-CN" sz="2250" b="1" dirty="0">
                <a:solidFill>
                  <a:srgbClr val="0070C0"/>
                </a:solidFill>
                <a:latin typeface="Times New Roman"/>
                <a:cs typeface="Times New Roman"/>
              </a:rPr>
              <a:t>Which</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page</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is</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more</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important</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a:t>
            </a:r>
          </a:p>
          <a:p>
            <a:endParaRPr lang="en-US" altLang="zh-CN" sz="2250" b="1" dirty="0">
              <a:solidFill>
                <a:srgbClr val="0070C0"/>
              </a:solidFill>
              <a:latin typeface="Times New Roman"/>
              <a:cs typeface="Times New Roman"/>
            </a:endParaRPr>
          </a:p>
          <a:p>
            <a:r>
              <a:rPr lang="en-US" altLang="zh-CN" sz="2250" b="1" dirty="0">
                <a:solidFill>
                  <a:srgbClr val="0070C0"/>
                </a:solidFill>
                <a:latin typeface="Times New Roman"/>
                <a:cs typeface="Times New Roman"/>
              </a:rPr>
              <a:t>PageRank</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algorithm.</a:t>
            </a:r>
            <a:r>
              <a:rPr lang="zh-CN" altLang="en-US" sz="2250" b="1" dirty="0">
                <a:solidFill>
                  <a:srgbClr val="0070C0"/>
                </a:solidFill>
                <a:latin typeface="Times New Roman"/>
                <a:cs typeface="Times New Roman"/>
              </a:rPr>
              <a:t> </a:t>
            </a:r>
            <a:endParaRPr lang="en-US" altLang="zh-CN" sz="2250" b="1" dirty="0">
              <a:solidFill>
                <a:srgbClr val="0070C0"/>
              </a:solidFill>
              <a:latin typeface="Times New Roman"/>
              <a:cs typeface="Times New Roman"/>
            </a:endParaRPr>
          </a:p>
        </p:txBody>
      </p:sp>
      <p:pic>
        <p:nvPicPr>
          <p:cNvPr id="20" name="图片 19">
            <a:extLst>
              <a:ext uri="{FF2B5EF4-FFF2-40B4-BE49-F238E27FC236}">
                <a16:creationId xmlns:a16="http://schemas.microsoft.com/office/drawing/2014/main" id="{2EE9F761-4BA7-6A47-BE1D-8604277871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7245" y="1504637"/>
            <a:ext cx="3024839" cy="3024839"/>
          </a:xfrm>
          <a:prstGeom prst="rect">
            <a:avLst/>
          </a:prstGeom>
        </p:spPr>
      </p:pic>
      <p:sp>
        <p:nvSpPr>
          <p:cNvPr id="21" name="文本框 20">
            <a:extLst>
              <a:ext uri="{FF2B5EF4-FFF2-40B4-BE49-F238E27FC236}">
                <a16:creationId xmlns:a16="http://schemas.microsoft.com/office/drawing/2014/main" id="{739C805C-1C7A-BF44-B2ED-5A2D6D060364}"/>
              </a:ext>
            </a:extLst>
          </p:cNvPr>
          <p:cNvSpPr txBox="1"/>
          <p:nvPr/>
        </p:nvSpPr>
        <p:spPr>
          <a:xfrm>
            <a:off x="5612512" y="1158399"/>
            <a:ext cx="1874138" cy="300082"/>
          </a:xfrm>
          <a:prstGeom prst="rect">
            <a:avLst/>
          </a:prstGeom>
          <a:noFill/>
          <a:ln w="63500">
            <a:noFill/>
          </a:ln>
        </p:spPr>
        <p:txBody>
          <a:bodyPr wrap="square" rtlCol="0">
            <a:spAutoFit/>
          </a:bodyPr>
          <a:lstStyle/>
          <a:p>
            <a:pPr algn="ctr"/>
            <a:r>
              <a:rPr lang="en-US" altLang="zh-CN" sz="1350" dirty="0"/>
              <a:t>webpage</a:t>
            </a:r>
            <a:r>
              <a:rPr lang="zh-CN" altLang="en-US" sz="1350" dirty="0"/>
              <a:t> </a:t>
            </a:r>
            <a:r>
              <a:rPr lang="en-US" altLang="zh-CN" sz="1350" dirty="0"/>
              <a:t>link</a:t>
            </a:r>
            <a:r>
              <a:rPr lang="zh-CN" altLang="en-US" sz="1350" dirty="0"/>
              <a:t> </a:t>
            </a:r>
            <a:r>
              <a:rPr lang="en-US" altLang="zh-CN" sz="1350" dirty="0"/>
              <a:t>network</a:t>
            </a:r>
            <a:endParaRPr lang="zh-CN" altLang="en-US" sz="1350" dirty="0" err="1"/>
          </a:p>
        </p:txBody>
      </p:sp>
    </p:spTree>
    <p:extLst>
      <p:ext uri="{BB962C8B-B14F-4D97-AF65-F5344CB8AC3E}">
        <p14:creationId xmlns:p14="http://schemas.microsoft.com/office/powerpoint/2010/main" val="170738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997389" cy="461665"/>
          </a:xfrm>
          <a:prstGeom prst="rect">
            <a:avLst/>
          </a:prstGeom>
          <a:noFill/>
        </p:spPr>
        <p:txBody>
          <a:bodyPr wrap="none" rtlCol="0">
            <a:spAutoFit/>
          </a:bodyPr>
          <a:lstStyle/>
          <a:p>
            <a:pPr algn="l"/>
            <a:r>
              <a:rPr kumimoji="1" lang="en-US" altLang="zh-CN" sz="2400" dirty="0">
                <a:latin typeface="+mn-ea"/>
              </a:rPr>
              <a:t>Graph</a:t>
            </a:r>
            <a:endParaRPr kumimoji="1" lang="zh-CN" altLang="en-US" sz="2400" dirty="0">
              <a:latin typeface="+mn-ea"/>
            </a:endParaRP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t>9</a:t>
            </a:fld>
            <a:endParaRPr kumimoji="1" lang="zh-CN" altLang="en-US"/>
          </a:p>
        </p:txBody>
      </p:sp>
      <p:sp>
        <p:nvSpPr>
          <p:cNvPr id="25" name="矩形 24">
            <a:extLst>
              <a:ext uri="{FF2B5EF4-FFF2-40B4-BE49-F238E27FC236}">
                <a16:creationId xmlns:a16="http://schemas.microsoft.com/office/drawing/2014/main" id="{1751B579-1CA8-DD47-A0FB-89B1905CAF63}"/>
              </a:ext>
            </a:extLst>
          </p:cNvPr>
          <p:cNvSpPr/>
          <p:nvPr/>
        </p:nvSpPr>
        <p:spPr>
          <a:xfrm>
            <a:off x="196071" y="1440671"/>
            <a:ext cx="5103294" cy="784830"/>
          </a:xfrm>
          <a:prstGeom prst="rect">
            <a:avLst/>
          </a:prstGeom>
        </p:spPr>
        <p:txBody>
          <a:bodyPr wrap="square">
            <a:spAutoFit/>
          </a:bodyPr>
          <a:lstStyle/>
          <a:p>
            <a:r>
              <a:rPr lang="en-US" altLang="zh-CN" sz="2250" b="1" dirty="0">
                <a:solidFill>
                  <a:srgbClr val="0070C0"/>
                </a:solidFill>
                <a:latin typeface="Times New Roman"/>
                <a:cs typeface="Times New Roman"/>
              </a:rPr>
              <a:t>Community</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Detection</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&amp;</a:t>
            </a:r>
          </a:p>
          <a:p>
            <a:r>
              <a:rPr lang="en-US" altLang="zh-CN" sz="2250" b="1" dirty="0">
                <a:solidFill>
                  <a:srgbClr val="0070C0"/>
                </a:solidFill>
                <a:latin typeface="Times New Roman"/>
                <a:cs typeface="Times New Roman"/>
              </a:rPr>
              <a:t>Friend</a:t>
            </a:r>
            <a:r>
              <a:rPr lang="zh-CN" altLang="en-US" sz="2250" b="1" dirty="0">
                <a:solidFill>
                  <a:srgbClr val="0070C0"/>
                </a:solidFill>
                <a:latin typeface="Times New Roman"/>
                <a:cs typeface="Times New Roman"/>
              </a:rPr>
              <a:t> </a:t>
            </a:r>
            <a:r>
              <a:rPr lang="en-US" altLang="zh-CN" sz="2250" b="1" dirty="0">
                <a:solidFill>
                  <a:srgbClr val="0070C0"/>
                </a:solidFill>
                <a:latin typeface="Times New Roman"/>
                <a:cs typeface="Times New Roman"/>
              </a:rPr>
              <a:t>Recommendation.</a:t>
            </a:r>
            <a:r>
              <a:rPr lang="zh-CN" altLang="en-US" sz="2250" b="1" dirty="0">
                <a:solidFill>
                  <a:srgbClr val="0070C0"/>
                </a:solidFill>
                <a:latin typeface="Times New Roman"/>
                <a:cs typeface="Times New Roman"/>
              </a:rPr>
              <a:t>  </a:t>
            </a:r>
            <a:endParaRPr lang="en-US" altLang="zh-CN" sz="2250" b="1" dirty="0">
              <a:solidFill>
                <a:srgbClr val="0070C0"/>
              </a:solidFill>
              <a:latin typeface="Times New Roman"/>
              <a:cs typeface="Times New Roman"/>
            </a:endParaRPr>
          </a:p>
        </p:txBody>
      </p:sp>
      <p:pic>
        <p:nvPicPr>
          <p:cNvPr id="4" name="图片 3">
            <a:extLst>
              <a:ext uri="{FF2B5EF4-FFF2-40B4-BE49-F238E27FC236}">
                <a16:creationId xmlns:a16="http://schemas.microsoft.com/office/drawing/2014/main" id="{8D740759-E52A-674B-8829-2CE4155A1120}"/>
              </a:ext>
            </a:extLst>
          </p:cNvPr>
          <p:cNvPicPr>
            <a:picLocks noChangeAspect="1"/>
          </p:cNvPicPr>
          <p:nvPr/>
        </p:nvPicPr>
        <p:blipFill>
          <a:blip r:embed="rId3"/>
          <a:stretch>
            <a:fillRect/>
          </a:stretch>
        </p:blipFill>
        <p:spPr>
          <a:xfrm>
            <a:off x="3697873" y="1213708"/>
            <a:ext cx="4854981" cy="3046565"/>
          </a:xfrm>
          <a:prstGeom prst="rect">
            <a:avLst/>
          </a:prstGeom>
        </p:spPr>
      </p:pic>
    </p:spTree>
    <p:extLst>
      <p:ext uri="{BB962C8B-B14F-4D97-AF65-F5344CB8AC3E}">
        <p14:creationId xmlns:p14="http://schemas.microsoft.com/office/powerpoint/2010/main" val="358364710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10044</TotalTime>
  <Words>2388</Words>
  <Application>Microsoft Macintosh PowerPoint</Application>
  <PresentationFormat>全屏显示(16:9)</PresentationFormat>
  <Paragraphs>582</Paragraphs>
  <Slides>64</Slides>
  <Notes>55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64</vt:i4>
      </vt:variant>
    </vt:vector>
  </HeadingPairs>
  <TitlesOfParts>
    <vt:vector size="81" baseType="lpstr">
      <vt:lpstr>等线</vt:lpstr>
      <vt:lpstr>等线 Light</vt:lpstr>
      <vt:lpstr>宋体-简</vt:lpstr>
      <vt:lpstr>CMSS10</vt:lpstr>
      <vt:lpstr>Heiti SC Medium</vt:lpstr>
      <vt:lpstr>Hiragino Kaku Gothic Std W8</vt:lpstr>
      <vt:lpstr>Apple Chancery</vt:lpstr>
      <vt:lpstr>Arial</vt:lpstr>
      <vt:lpstr>Calibri</vt:lpstr>
      <vt:lpstr>Calibri Light</vt:lpstr>
      <vt:lpstr>Cambria Math</vt:lpstr>
      <vt:lpstr>Garamond</vt:lpstr>
      <vt:lpstr>Helvetica</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Graph Embedding ?</vt:lpstr>
      <vt:lpstr>Why Graph Embedding ?</vt:lpstr>
      <vt:lpstr>PowerPoint 演示文稿</vt:lpstr>
      <vt:lpstr>An Example …</vt:lpstr>
      <vt:lpstr>Graph Database:  1. A graph database (GDB) is a database that uses graph structures for semantic queries with nodes, edges, and properties to represent and store data.  2. Working with graph query language, such as SPARQL, Cypher, Gremlin  3. Two categories of graph databases: RDF and property graphs.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Graph Algorithms Implemented with PREGEL (and PREGEL-Like-Systems)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Lei Zou</cp:lastModifiedBy>
  <cp:revision>675</cp:revision>
  <cp:lastPrinted>2020-02-29T17:25:48Z</cp:lastPrinted>
  <dcterms:created xsi:type="dcterms:W3CDTF">2020-02-29T17:25:48Z</dcterms:created>
  <dcterms:modified xsi:type="dcterms:W3CDTF">2020-09-21T13:16:51Z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